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94" r:id="rId3"/>
    <p:sldId id="395" r:id="rId4"/>
    <p:sldId id="61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620" r:id="rId22"/>
    <p:sldId id="621" r:id="rId23"/>
    <p:sldId id="622" r:id="rId24"/>
    <p:sldId id="623" r:id="rId25"/>
    <p:sldId id="624" r:id="rId26"/>
    <p:sldId id="290" r:id="rId27"/>
    <p:sldId id="291" r:id="rId28"/>
    <p:sldId id="292" r:id="rId29"/>
    <p:sldId id="625" r:id="rId30"/>
    <p:sldId id="626" r:id="rId31"/>
    <p:sldId id="627" r:id="rId32"/>
    <p:sldId id="628" r:id="rId33"/>
    <p:sldId id="629" r:id="rId34"/>
    <p:sldId id="630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638" r:id="rId43"/>
    <p:sldId id="316" r:id="rId44"/>
    <p:sldId id="639" r:id="rId45"/>
    <p:sldId id="640" r:id="rId46"/>
    <p:sldId id="641" r:id="rId47"/>
    <p:sldId id="642" r:id="rId48"/>
    <p:sldId id="643" r:id="rId49"/>
    <p:sldId id="644" r:id="rId50"/>
    <p:sldId id="645" r:id="rId51"/>
    <p:sldId id="646" r:id="rId52"/>
    <p:sldId id="647" r:id="rId53"/>
    <p:sldId id="648" r:id="rId54"/>
    <p:sldId id="649" r:id="rId55"/>
    <p:sldId id="650" r:id="rId56"/>
    <p:sldId id="661" r:id="rId57"/>
    <p:sldId id="651" r:id="rId58"/>
    <p:sldId id="652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2" r:id="rId68"/>
    <p:sldId id="663" r:id="rId69"/>
    <p:sldId id="664" r:id="rId70"/>
    <p:sldId id="665" r:id="rId71"/>
    <p:sldId id="666" r:id="rId72"/>
    <p:sldId id="667" r:id="rId73"/>
    <p:sldId id="668" r:id="rId74"/>
    <p:sldId id="669" r:id="rId75"/>
    <p:sldId id="670" r:id="rId76"/>
    <p:sldId id="671" r:id="rId77"/>
    <p:sldId id="672" r:id="rId78"/>
    <p:sldId id="673" r:id="rId79"/>
    <p:sldId id="674" r:id="rId80"/>
    <p:sldId id="675" r:id="rId81"/>
    <p:sldId id="676" r:id="rId82"/>
    <p:sldId id="677" r:id="rId83"/>
    <p:sldId id="678" r:id="rId84"/>
    <p:sldId id="39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/>
    <p:restoredTop sz="74552"/>
  </p:normalViewPr>
  <p:slideViewPr>
    <p:cSldViewPr snapToGrid="0" snapToObjects="1">
      <p:cViewPr varScale="1">
        <p:scale>
          <a:sx n="115" d="100"/>
          <a:sy n="115" d="100"/>
        </p:scale>
        <p:origin x="2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add:</a:t>
            </a:r>
          </a:p>
          <a:p>
            <a:pPr marL="228600" indent="-228600">
              <a:buAutoNum type="arabicPeriod"/>
            </a:pPr>
            <a:r>
              <a:rPr lang="en-US" dirty="0"/>
              <a:t>Weight initialization</a:t>
            </a:r>
          </a:p>
          <a:p>
            <a:pPr marL="228600" indent="-228600">
              <a:buAutoNum type="arabicPeriod"/>
            </a:pPr>
            <a:r>
              <a:rPr lang="en-US" dirty="0"/>
              <a:t>Batch normalization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D4B61-61E9-A849-8A89-0E86CF3C4B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1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71861" y="1573275"/>
            <a:ext cx="3431540" cy="441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5267" y="1925828"/>
            <a:ext cx="4878705" cy="401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Justin</a:t>
            </a:r>
            <a:r>
              <a:rPr spc="-185" dirty="0"/>
              <a:t> </a:t>
            </a:r>
            <a:r>
              <a:rPr spc="-130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November 11,</a:t>
            </a:r>
            <a:r>
              <a:rPr spc="-170" dirty="0"/>
              <a:t> </a:t>
            </a:r>
            <a:r>
              <a:rPr spc="-105" dirty="0"/>
              <a:t>2020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90" dirty="0"/>
              <a:t>Lecture </a:t>
            </a:r>
            <a:r>
              <a:rPr spc="-105" dirty="0"/>
              <a:t>19 </a:t>
            </a:r>
            <a:r>
              <a:rPr spc="-55" dirty="0"/>
              <a:t>-</a:t>
            </a:r>
            <a:r>
              <a:rPr spc="-190" dirty="0"/>
              <a:t> </a:t>
            </a: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  <p:extLst>
      <p:ext uri="{BB962C8B-B14F-4D97-AF65-F5344CB8AC3E}">
        <p14:creationId xmlns:p14="http://schemas.microsoft.com/office/powerpoint/2010/main" val="194853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jp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jp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21: Autoencoder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04/13/2021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Supervised </a:t>
            </a:r>
            <a:r>
              <a:rPr spc="-360" dirty="0"/>
              <a:t>vs </a:t>
            </a:r>
            <a:r>
              <a:rPr spc="-215" dirty="0"/>
              <a:t>Unsupervised</a:t>
            </a:r>
            <a:r>
              <a:rPr spc="-45" dirty="0"/>
              <a:t> </a:t>
            </a:r>
            <a:r>
              <a:rPr spc="-22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996947"/>
            <a:ext cx="26098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 </a:t>
            </a:r>
            <a:r>
              <a:rPr sz="2800" spc="-120" dirty="0">
                <a:latin typeface="Arial"/>
                <a:cs typeface="Arial"/>
              </a:rPr>
              <a:t>(x,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y)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90" dirty="0">
                <a:latin typeface="Arial"/>
                <a:cs typeface="Arial"/>
              </a:rPr>
              <a:t>x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sz="2800" spc="-135" dirty="0">
                <a:latin typeface="Arial"/>
                <a:cs typeface="Arial"/>
              </a:rPr>
              <a:t>y </a:t>
            </a:r>
            <a:r>
              <a:rPr sz="2800" spc="-145" dirty="0">
                <a:latin typeface="Arial"/>
                <a:cs typeface="Arial"/>
              </a:rPr>
              <a:t>is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label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627627"/>
            <a:ext cx="5158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85" dirty="0">
                <a:latin typeface="Arial"/>
                <a:cs typeface="Arial"/>
              </a:rPr>
              <a:t>Goal</a:t>
            </a:r>
            <a:r>
              <a:rPr sz="2800" spc="-18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i="1" spc="-65" dirty="0">
                <a:latin typeface="Arial"/>
                <a:cs typeface="Arial"/>
              </a:rPr>
              <a:t>function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35" dirty="0">
                <a:latin typeface="Arial"/>
                <a:cs typeface="Arial"/>
              </a:rPr>
              <a:t>map </a:t>
            </a:r>
            <a:r>
              <a:rPr sz="2800" spc="-190" dirty="0">
                <a:latin typeface="Arial"/>
                <a:cs typeface="Arial"/>
              </a:rPr>
              <a:t>x </a:t>
            </a:r>
            <a:r>
              <a:rPr sz="2800" spc="-160" dirty="0">
                <a:latin typeface="Arial"/>
                <a:cs typeface="Arial"/>
              </a:rPr>
              <a:t>-&gt;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038851"/>
            <a:ext cx="5351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240" dirty="0">
                <a:latin typeface="Arial"/>
                <a:cs typeface="Arial"/>
              </a:rPr>
              <a:t>Examples</a:t>
            </a:r>
            <a:r>
              <a:rPr sz="2800" spc="-240" dirty="0">
                <a:latin typeface="Arial"/>
                <a:cs typeface="Arial"/>
              </a:rPr>
              <a:t>: </a:t>
            </a:r>
            <a:r>
              <a:rPr sz="2800" spc="-125" dirty="0">
                <a:latin typeface="Arial"/>
                <a:cs typeface="Arial"/>
              </a:rPr>
              <a:t>Classification, </a:t>
            </a:r>
            <a:r>
              <a:rPr sz="2800" spc="-130" dirty="0">
                <a:latin typeface="Arial"/>
                <a:cs typeface="Arial"/>
              </a:rPr>
              <a:t>regression,  </a:t>
            </a:r>
            <a:r>
              <a:rPr sz="2800" spc="-60" dirty="0">
                <a:latin typeface="Arial"/>
                <a:cs typeface="Arial"/>
              </a:rPr>
              <a:t>object </a:t>
            </a:r>
            <a:r>
              <a:rPr sz="2800" spc="-65" dirty="0">
                <a:latin typeface="Arial"/>
                <a:cs typeface="Arial"/>
              </a:rPr>
              <a:t>detection, </a:t>
            </a:r>
            <a:r>
              <a:rPr sz="2800" spc="-120" dirty="0">
                <a:latin typeface="Arial"/>
                <a:cs typeface="Arial"/>
              </a:rPr>
              <a:t>semantic  </a:t>
            </a:r>
            <a:r>
              <a:rPr sz="2800" spc="-105" dirty="0">
                <a:latin typeface="Arial"/>
                <a:cs typeface="Arial"/>
              </a:rPr>
              <a:t>segmentation,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85" dirty="0">
                <a:latin typeface="Arial"/>
                <a:cs typeface="Arial"/>
              </a:rPr>
              <a:t>captioning,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861" y="1076452"/>
            <a:ext cx="9593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07760" algn="l"/>
              </a:tabLst>
            </a:pPr>
            <a:r>
              <a:rPr sz="2800" b="1" spc="-235" dirty="0">
                <a:latin typeface="Arial"/>
                <a:cs typeface="Arial"/>
              </a:rPr>
              <a:t>Supervised</a:t>
            </a:r>
            <a:r>
              <a:rPr sz="2800" b="1" spc="-125" dirty="0">
                <a:latin typeface="Arial"/>
                <a:cs typeface="Arial"/>
              </a:rPr>
              <a:t> </a:t>
            </a:r>
            <a:r>
              <a:rPr sz="2800" b="1" spc="-235" dirty="0">
                <a:latin typeface="Arial"/>
                <a:cs typeface="Arial"/>
              </a:rPr>
              <a:t>Learning	</a:t>
            </a:r>
            <a:r>
              <a:rPr sz="2800" b="1" spc="-220" dirty="0">
                <a:latin typeface="Arial"/>
                <a:cs typeface="Arial"/>
              </a:rPr>
              <a:t>Unsupervised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235" dirty="0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67603" y="1996947"/>
            <a:ext cx="28765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95" dirty="0">
                <a:latin typeface="Arial"/>
                <a:cs typeface="Arial"/>
              </a:rPr>
              <a:t>Just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sz="2800" spc="-85" dirty="0">
                <a:latin typeface="Arial"/>
                <a:cs typeface="Arial"/>
              </a:rPr>
              <a:t>no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labels!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7603" y="3627627"/>
            <a:ext cx="417830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Goal</a:t>
            </a:r>
            <a:r>
              <a:rPr sz="2800" spc="-18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165" dirty="0">
                <a:latin typeface="Arial"/>
                <a:cs typeface="Arial"/>
              </a:rPr>
              <a:t>some </a:t>
            </a:r>
            <a:r>
              <a:rPr sz="2800" spc="-85" dirty="0">
                <a:latin typeface="Arial"/>
                <a:cs typeface="Arial"/>
              </a:rPr>
              <a:t>underlying  hidden </a:t>
            </a:r>
            <a:r>
              <a:rPr sz="2800" i="1" spc="-80" dirty="0">
                <a:latin typeface="Arial"/>
                <a:cs typeface="Arial"/>
              </a:rPr>
              <a:t>structure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42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7603" y="5038851"/>
            <a:ext cx="483933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240" dirty="0">
                <a:latin typeface="Arial"/>
                <a:cs typeface="Arial"/>
              </a:rPr>
              <a:t>Examples</a:t>
            </a:r>
            <a:r>
              <a:rPr sz="2800" spc="-240" dirty="0">
                <a:latin typeface="Arial"/>
                <a:cs typeface="Arial"/>
              </a:rPr>
              <a:t>: </a:t>
            </a:r>
            <a:r>
              <a:rPr sz="2800" spc="-120" dirty="0">
                <a:latin typeface="Arial"/>
                <a:cs typeface="Arial"/>
              </a:rPr>
              <a:t>Clustering,  </a:t>
            </a:r>
            <a:r>
              <a:rPr sz="2800" spc="-75" dirty="0">
                <a:latin typeface="Arial"/>
                <a:cs typeface="Arial"/>
              </a:rPr>
              <a:t>dimensionality </a:t>
            </a:r>
            <a:r>
              <a:rPr sz="2800" spc="-65" dirty="0">
                <a:latin typeface="Arial"/>
                <a:cs typeface="Arial"/>
              </a:rPr>
              <a:t>reduction,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feature  </a:t>
            </a:r>
            <a:r>
              <a:rPr sz="2800" spc="-90" dirty="0">
                <a:latin typeface="Arial"/>
                <a:cs typeface="Arial"/>
              </a:rPr>
              <a:t>learning, density </a:t>
            </a:r>
            <a:r>
              <a:rPr sz="2800" spc="-70" dirty="0">
                <a:latin typeface="Arial"/>
                <a:cs typeface="Arial"/>
              </a:rPr>
              <a:t>estimation,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Discriminative </a:t>
            </a:r>
            <a:r>
              <a:rPr spc="-360" dirty="0"/>
              <a:t>vs </a:t>
            </a:r>
            <a:r>
              <a:rPr spc="-204" dirty="0"/>
              <a:t>Generative</a:t>
            </a:r>
            <a:r>
              <a:rPr spc="-75" dirty="0"/>
              <a:t> </a:t>
            </a:r>
            <a:r>
              <a:rPr spc="-16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4608" y="2069592"/>
            <a:ext cx="2462784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72061" y="1558035"/>
            <a:ext cx="1049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</a:t>
            </a:r>
            <a:r>
              <a:rPr sz="2800" spc="-22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6547" y="4834635"/>
            <a:ext cx="1147445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50"/>
              </a:lnSpc>
              <a:spcBef>
                <a:spcPts val="100"/>
              </a:spcBef>
            </a:pPr>
            <a:r>
              <a:rPr sz="2800" b="1" spc="-200" dirty="0">
                <a:latin typeface="Arial"/>
                <a:cs typeface="Arial"/>
              </a:rPr>
              <a:t>Label</a:t>
            </a:r>
            <a:r>
              <a:rPr sz="2800" spc="-200" dirty="0">
                <a:latin typeface="Arial"/>
                <a:cs typeface="Arial"/>
              </a:rPr>
              <a:t>: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  <a:p>
            <a:pPr marL="24130" algn="ctr">
              <a:lnSpc>
                <a:spcPts val="4790"/>
              </a:lnSpc>
            </a:pPr>
            <a:r>
              <a:rPr sz="4000" spc="-295" dirty="0">
                <a:latin typeface="Arial"/>
                <a:cs typeface="Arial"/>
              </a:rPr>
              <a:t>Cat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Discriminative </a:t>
            </a:r>
            <a:r>
              <a:rPr spc="-360" dirty="0"/>
              <a:t>vs </a:t>
            </a:r>
            <a:r>
              <a:rPr spc="-204" dirty="0"/>
              <a:t>Generative</a:t>
            </a:r>
            <a:r>
              <a:rPr spc="-75" dirty="0"/>
              <a:t> </a:t>
            </a:r>
            <a:r>
              <a:rPr spc="-16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4608" y="2069592"/>
            <a:ext cx="2462784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72061" y="1558035"/>
            <a:ext cx="1049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</a:t>
            </a:r>
            <a:r>
              <a:rPr sz="2800" spc="-22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6547" y="4834635"/>
            <a:ext cx="1147445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50"/>
              </a:lnSpc>
              <a:spcBef>
                <a:spcPts val="100"/>
              </a:spcBef>
            </a:pPr>
            <a:r>
              <a:rPr sz="2800" b="1" spc="-200" dirty="0">
                <a:latin typeface="Arial"/>
                <a:cs typeface="Arial"/>
              </a:rPr>
              <a:t>Label</a:t>
            </a:r>
            <a:r>
              <a:rPr sz="2800" spc="-200" dirty="0">
                <a:latin typeface="Arial"/>
                <a:cs typeface="Arial"/>
              </a:rPr>
              <a:t>: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  <a:p>
            <a:pPr marL="24130" algn="ctr">
              <a:lnSpc>
                <a:spcPts val="4790"/>
              </a:lnSpc>
            </a:pPr>
            <a:r>
              <a:rPr sz="4000" spc="-295" dirty="0">
                <a:latin typeface="Arial"/>
                <a:cs typeface="Arial"/>
              </a:rPr>
              <a:t>Cat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75617" y="54813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latin typeface="Arial"/>
                <a:cs typeface="Arial"/>
              </a:rPr>
              <a:t>Probability</a:t>
            </a:r>
            <a:r>
              <a:rPr sz="2400" b="1" spc="-165" dirty="0">
                <a:latin typeface="Arial"/>
                <a:cs typeface="Arial"/>
              </a:rPr>
              <a:t> </a:t>
            </a:r>
            <a:r>
              <a:rPr sz="2400" b="1" spc="-229" dirty="0">
                <a:latin typeface="Arial"/>
                <a:cs typeface="Arial"/>
              </a:rPr>
              <a:t>Recap: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5617" y="1285747"/>
            <a:ext cx="3070225" cy="287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5" dirty="0">
                <a:latin typeface="Arial"/>
                <a:cs typeface="Arial"/>
              </a:rPr>
              <a:t>Density</a:t>
            </a:r>
            <a:r>
              <a:rPr sz="2400" b="1" spc="-140" dirty="0">
                <a:latin typeface="Arial"/>
                <a:cs typeface="Arial"/>
              </a:rPr>
              <a:t> </a:t>
            </a:r>
            <a:r>
              <a:rPr sz="2400" b="1" spc="-185" dirty="0"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40"/>
              </a:spcBef>
            </a:pPr>
            <a:r>
              <a:rPr sz="2400" spc="-100" dirty="0">
                <a:latin typeface="Arial"/>
                <a:cs typeface="Arial"/>
              </a:rPr>
              <a:t>p(x) </a:t>
            </a:r>
            <a:r>
              <a:rPr sz="2400" spc="-180" dirty="0">
                <a:latin typeface="Arial"/>
                <a:cs typeface="Arial"/>
              </a:rPr>
              <a:t>assigns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70" dirty="0">
                <a:latin typeface="Arial"/>
                <a:cs typeface="Arial"/>
              </a:rPr>
              <a:t>positive  number </a:t>
            </a:r>
            <a:r>
              <a:rPr sz="2400" spc="15" dirty="0">
                <a:latin typeface="Arial"/>
                <a:cs typeface="Arial"/>
              </a:rPr>
              <a:t>to </a:t>
            </a:r>
            <a:r>
              <a:rPr sz="2400" spc="-150" dirty="0">
                <a:latin typeface="Arial"/>
                <a:cs typeface="Arial"/>
              </a:rPr>
              <a:t>each</a:t>
            </a:r>
            <a:r>
              <a:rPr sz="2400" spc="-39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possible  </a:t>
            </a:r>
            <a:r>
              <a:rPr sz="2400" spc="-100" dirty="0">
                <a:latin typeface="Arial"/>
                <a:cs typeface="Arial"/>
              </a:rPr>
              <a:t>x; </a:t>
            </a:r>
            <a:r>
              <a:rPr sz="2400" spc="-75" dirty="0">
                <a:latin typeface="Arial"/>
                <a:cs typeface="Arial"/>
              </a:rPr>
              <a:t>higher </a:t>
            </a:r>
            <a:r>
              <a:rPr sz="2400" spc="-105" dirty="0">
                <a:latin typeface="Arial"/>
                <a:cs typeface="Arial"/>
              </a:rPr>
              <a:t>numbers </a:t>
            </a:r>
            <a:r>
              <a:rPr sz="2400" spc="-125" dirty="0">
                <a:latin typeface="Arial"/>
                <a:cs typeface="Arial"/>
              </a:rPr>
              <a:t>mean  </a:t>
            </a:r>
            <a:r>
              <a:rPr sz="2400" spc="-165" dirty="0">
                <a:latin typeface="Arial"/>
                <a:cs typeface="Arial"/>
              </a:rPr>
              <a:t>x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75" dirty="0">
                <a:latin typeface="Arial"/>
                <a:cs typeface="Arial"/>
              </a:rPr>
              <a:t>more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likely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2400" spc="-105" dirty="0">
                <a:latin typeface="Arial"/>
                <a:cs typeface="Arial"/>
              </a:rPr>
              <a:t>Density </a:t>
            </a:r>
            <a:r>
              <a:rPr sz="2400" spc="-60" dirty="0">
                <a:latin typeface="Arial"/>
                <a:cs typeface="Arial"/>
              </a:rPr>
              <a:t>functions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145" dirty="0">
                <a:latin typeface="Arial"/>
                <a:cs typeface="Arial"/>
              </a:rPr>
              <a:t>normalized</a:t>
            </a:r>
            <a:r>
              <a:rPr sz="2400" spc="-14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BE39D469-7DA8-DA47-AC8A-FB407881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91" y="4492625"/>
            <a:ext cx="2856576" cy="9916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Discriminative </a:t>
            </a:r>
            <a:r>
              <a:rPr spc="-360" dirty="0"/>
              <a:t>vs </a:t>
            </a:r>
            <a:r>
              <a:rPr spc="-204" dirty="0"/>
              <a:t>Generative</a:t>
            </a:r>
            <a:r>
              <a:rPr spc="-75" dirty="0"/>
              <a:t> </a:t>
            </a:r>
            <a:r>
              <a:rPr spc="-16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692" y="140141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21285" marR="234315">
              <a:lnSpc>
                <a:spcPts val="3000"/>
              </a:lnSpc>
              <a:spcBef>
                <a:spcPts val="185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3431540" cy="26225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651510" algn="just">
              <a:lnSpc>
                <a:spcPts val="3000"/>
              </a:lnSpc>
              <a:spcBef>
                <a:spcPts val="500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>
              <a:latin typeface="Arial"/>
              <a:cs typeface="Arial"/>
            </a:endParaRPr>
          </a:p>
          <a:p>
            <a:pPr marL="12700" marR="5080">
              <a:lnSpc>
                <a:spcPts val="3000"/>
              </a:lnSpc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03776" y="1798320"/>
            <a:ext cx="1776983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62133" y="1283715"/>
            <a:ext cx="1049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</a:t>
            </a:r>
            <a:r>
              <a:rPr sz="2800" spc="-22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6186" y="4022852"/>
            <a:ext cx="3771900" cy="149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5" dirty="0">
                <a:latin typeface="Arial"/>
                <a:cs typeface="Arial"/>
              </a:rPr>
              <a:t>Density</a:t>
            </a:r>
            <a:r>
              <a:rPr sz="2400" b="1" spc="-135" dirty="0">
                <a:latin typeface="Arial"/>
                <a:cs typeface="Arial"/>
              </a:rPr>
              <a:t> </a:t>
            </a:r>
            <a:r>
              <a:rPr sz="2400" b="1" spc="-185" dirty="0"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</a:pPr>
            <a:r>
              <a:rPr sz="2400" spc="-100" dirty="0">
                <a:latin typeface="Arial"/>
                <a:cs typeface="Arial"/>
              </a:rPr>
              <a:t>p(x) </a:t>
            </a:r>
            <a:r>
              <a:rPr sz="2400" spc="-180" dirty="0">
                <a:latin typeface="Arial"/>
                <a:cs typeface="Arial"/>
              </a:rPr>
              <a:t>assigns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70" dirty="0">
                <a:latin typeface="Arial"/>
                <a:cs typeface="Arial"/>
              </a:rPr>
              <a:t>positive number  </a:t>
            </a:r>
            <a:r>
              <a:rPr sz="2400" spc="15" dirty="0">
                <a:latin typeface="Arial"/>
                <a:cs typeface="Arial"/>
              </a:rPr>
              <a:t>to </a:t>
            </a:r>
            <a:r>
              <a:rPr sz="2400" spc="-150" dirty="0">
                <a:latin typeface="Arial"/>
                <a:cs typeface="Arial"/>
              </a:rPr>
              <a:t>each </a:t>
            </a:r>
            <a:r>
              <a:rPr sz="2400" spc="-110" dirty="0">
                <a:latin typeface="Arial"/>
                <a:cs typeface="Arial"/>
              </a:rPr>
              <a:t>possible </a:t>
            </a:r>
            <a:r>
              <a:rPr sz="2400" spc="-100" dirty="0">
                <a:latin typeface="Arial"/>
                <a:cs typeface="Arial"/>
              </a:rPr>
              <a:t>x; </a:t>
            </a:r>
            <a:r>
              <a:rPr sz="2400" spc="-75" dirty="0">
                <a:latin typeface="Arial"/>
                <a:cs typeface="Arial"/>
              </a:rPr>
              <a:t>higher  </a:t>
            </a:r>
            <a:r>
              <a:rPr sz="2400" spc="-105" dirty="0">
                <a:latin typeface="Arial"/>
                <a:cs typeface="Arial"/>
              </a:rPr>
              <a:t>numbers </a:t>
            </a:r>
            <a:r>
              <a:rPr sz="2400" spc="-125" dirty="0">
                <a:latin typeface="Arial"/>
                <a:cs typeface="Arial"/>
              </a:rPr>
              <a:t>mean </a:t>
            </a:r>
            <a:r>
              <a:rPr sz="2400" spc="-165" dirty="0">
                <a:latin typeface="Arial"/>
                <a:cs typeface="Arial"/>
              </a:rPr>
              <a:t>x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75" dirty="0">
                <a:latin typeface="Arial"/>
                <a:cs typeface="Arial"/>
              </a:rPr>
              <a:t>more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likely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3043" y="3404107"/>
            <a:ext cx="217678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5" dirty="0">
                <a:latin typeface="Arial"/>
                <a:cs typeface="Arial"/>
              </a:rPr>
              <a:t>Density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functions  </a:t>
            </a:r>
            <a:r>
              <a:rPr sz="2400" spc="-110" dirty="0">
                <a:latin typeface="Arial"/>
                <a:cs typeface="Arial"/>
              </a:rPr>
              <a:t>are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b="1" spc="-145" dirty="0">
                <a:latin typeface="Arial"/>
                <a:cs typeface="Arial"/>
              </a:rPr>
              <a:t>normalized</a:t>
            </a:r>
            <a:r>
              <a:rPr sz="2400" spc="-14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45483" y="2759825"/>
            <a:ext cx="1772285" cy="0"/>
          </a:xfrm>
          <a:custGeom>
            <a:avLst/>
            <a:gdLst/>
            <a:ahLst/>
            <a:cxnLst/>
            <a:rect l="l" t="t" r="r" b="b"/>
            <a:pathLst>
              <a:path w="1772284">
                <a:moveTo>
                  <a:pt x="0" y="0"/>
                </a:moveTo>
                <a:lnTo>
                  <a:pt x="1771702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1919" y="1474689"/>
            <a:ext cx="352425" cy="1280160"/>
          </a:xfrm>
          <a:custGeom>
            <a:avLst/>
            <a:gdLst/>
            <a:ahLst/>
            <a:cxnLst/>
            <a:rect l="l" t="t" r="r" b="b"/>
            <a:pathLst>
              <a:path w="352425" h="1280160">
                <a:moveTo>
                  <a:pt x="0" y="0"/>
                </a:moveTo>
                <a:lnTo>
                  <a:pt x="352019" y="0"/>
                </a:lnTo>
                <a:lnTo>
                  <a:pt x="352019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11919" y="1474689"/>
            <a:ext cx="352425" cy="1280160"/>
          </a:xfrm>
          <a:custGeom>
            <a:avLst/>
            <a:gdLst/>
            <a:ahLst/>
            <a:cxnLst/>
            <a:rect l="l" t="t" r="r" b="b"/>
            <a:pathLst>
              <a:path w="352425" h="1280160">
                <a:moveTo>
                  <a:pt x="0" y="0"/>
                </a:moveTo>
                <a:lnTo>
                  <a:pt x="352020" y="0"/>
                </a:lnTo>
                <a:lnTo>
                  <a:pt x="352020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79992" y="1027175"/>
            <a:ext cx="420624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17000" y="2585257"/>
            <a:ext cx="352425" cy="170180"/>
          </a:xfrm>
          <a:custGeom>
            <a:avLst/>
            <a:gdLst/>
            <a:ahLst/>
            <a:cxnLst/>
            <a:rect l="l" t="t" r="r" b="b"/>
            <a:pathLst>
              <a:path w="352425" h="170180">
                <a:moveTo>
                  <a:pt x="0" y="0"/>
                </a:moveTo>
                <a:lnTo>
                  <a:pt x="352019" y="0"/>
                </a:lnTo>
                <a:lnTo>
                  <a:pt x="352019" y="169590"/>
                </a:lnTo>
                <a:lnTo>
                  <a:pt x="0" y="169590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7000" y="2585257"/>
            <a:ext cx="352425" cy="170180"/>
          </a:xfrm>
          <a:custGeom>
            <a:avLst/>
            <a:gdLst/>
            <a:ahLst/>
            <a:cxnLst/>
            <a:rect l="l" t="t" r="r" b="b"/>
            <a:pathLst>
              <a:path w="352425" h="170180">
                <a:moveTo>
                  <a:pt x="0" y="0"/>
                </a:moveTo>
                <a:lnTo>
                  <a:pt x="352020" y="0"/>
                </a:lnTo>
                <a:lnTo>
                  <a:pt x="352020" y="169591"/>
                </a:lnTo>
                <a:lnTo>
                  <a:pt x="0" y="1695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94210" y="983996"/>
            <a:ext cx="2545080" cy="150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7935" algn="l"/>
              </a:tabLst>
            </a:pPr>
            <a:r>
              <a:rPr sz="2400" spc="-45" dirty="0">
                <a:latin typeface="Arial"/>
                <a:cs typeface="Arial"/>
              </a:rPr>
              <a:t>P(cat|.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1101725">
              <a:lnSpc>
                <a:spcPct val="100000"/>
              </a:lnSpc>
              <a:spcBef>
                <a:spcPts val="2545"/>
              </a:spcBef>
              <a:tabLst>
                <a:tab pos="2439035" algn="l"/>
              </a:tabLst>
            </a:pPr>
            <a:r>
              <a:rPr sz="2400" spc="-170" dirty="0">
                <a:latin typeface="Arial"/>
                <a:cs typeface="Arial"/>
              </a:rPr>
              <a:t>P(</a:t>
            </a:r>
            <a:r>
              <a:rPr sz="2400" spc="-18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195" dirty="0">
                <a:latin typeface="Arial"/>
                <a:cs typeface="Arial"/>
              </a:rPr>
              <a:t>|</a:t>
            </a:r>
            <a:r>
              <a:rPr sz="2400" spc="21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68711" y="2139695"/>
            <a:ext cx="420624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04019" y="2574804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8785D04A-51BC-2E4C-8D88-8A79C04DA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791" y="4492625"/>
            <a:ext cx="2856576" cy="9916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Discriminative </a:t>
            </a:r>
            <a:r>
              <a:rPr spc="-360" dirty="0"/>
              <a:t>vs </a:t>
            </a:r>
            <a:r>
              <a:rPr spc="-204" dirty="0"/>
              <a:t>Generative</a:t>
            </a:r>
            <a:r>
              <a:rPr spc="-75" dirty="0"/>
              <a:t> </a:t>
            </a:r>
            <a:r>
              <a:rPr spc="-16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692" y="140141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21285" marR="234315">
              <a:lnSpc>
                <a:spcPts val="3000"/>
              </a:lnSpc>
              <a:spcBef>
                <a:spcPts val="185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5152" y="1399032"/>
            <a:ext cx="1776983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46556" y="2923193"/>
            <a:ext cx="1772285" cy="0"/>
          </a:xfrm>
          <a:custGeom>
            <a:avLst/>
            <a:gdLst/>
            <a:ahLst/>
            <a:cxnLst/>
            <a:rect l="l" t="t" r="r" b="b"/>
            <a:pathLst>
              <a:path w="1772284">
                <a:moveTo>
                  <a:pt x="0" y="0"/>
                </a:moveTo>
                <a:lnTo>
                  <a:pt x="1771702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12992" y="1638057"/>
            <a:ext cx="352425" cy="1280160"/>
          </a:xfrm>
          <a:custGeom>
            <a:avLst/>
            <a:gdLst/>
            <a:ahLst/>
            <a:cxnLst/>
            <a:rect l="l" t="t" r="r" b="b"/>
            <a:pathLst>
              <a:path w="352425" h="1280160">
                <a:moveTo>
                  <a:pt x="0" y="0"/>
                </a:moveTo>
                <a:lnTo>
                  <a:pt x="352019" y="0"/>
                </a:lnTo>
                <a:lnTo>
                  <a:pt x="352019" y="1280159"/>
                </a:lnTo>
                <a:lnTo>
                  <a:pt x="0" y="128015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12992" y="1638057"/>
            <a:ext cx="352425" cy="1280160"/>
          </a:xfrm>
          <a:custGeom>
            <a:avLst/>
            <a:gdLst/>
            <a:ahLst/>
            <a:cxnLst/>
            <a:rect l="l" t="t" r="r" b="b"/>
            <a:pathLst>
              <a:path w="352425" h="1280160">
                <a:moveTo>
                  <a:pt x="0" y="0"/>
                </a:moveTo>
                <a:lnTo>
                  <a:pt x="352020" y="0"/>
                </a:lnTo>
                <a:lnTo>
                  <a:pt x="352020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95283" y="114858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7935" algn="l"/>
              </a:tabLst>
            </a:pPr>
            <a:r>
              <a:rPr sz="2400" spc="-215" dirty="0">
                <a:latin typeface="Arial"/>
                <a:cs typeface="Arial"/>
              </a:rPr>
              <a:t>P(</a:t>
            </a:r>
            <a:r>
              <a:rPr sz="2400" spc="-235" dirty="0">
                <a:latin typeface="Arial"/>
                <a:cs typeface="Arial"/>
              </a:rPr>
              <a:t>c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175" dirty="0">
                <a:latin typeface="Arial"/>
                <a:cs typeface="Arial"/>
              </a:rPr>
              <a:t>t|</a:t>
            </a:r>
            <a:r>
              <a:rPr sz="2400" spc="19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81159" y="1188719"/>
            <a:ext cx="420624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18072" y="2748625"/>
            <a:ext cx="352425" cy="170180"/>
          </a:xfrm>
          <a:custGeom>
            <a:avLst/>
            <a:gdLst/>
            <a:ahLst/>
            <a:cxnLst/>
            <a:rect l="l" t="t" r="r" b="b"/>
            <a:pathLst>
              <a:path w="352425" h="170180">
                <a:moveTo>
                  <a:pt x="0" y="0"/>
                </a:moveTo>
                <a:lnTo>
                  <a:pt x="352019" y="0"/>
                </a:lnTo>
                <a:lnTo>
                  <a:pt x="352019" y="169591"/>
                </a:lnTo>
                <a:lnTo>
                  <a:pt x="0" y="169591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18072" y="2748625"/>
            <a:ext cx="352425" cy="170180"/>
          </a:xfrm>
          <a:custGeom>
            <a:avLst/>
            <a:gdLst/>
            <a:ahLst/>
            <a:cxnLst/>
            <a:rect l="l" t="t" r="r" b="b"/>
            <a:pathLst>
              <a:path w="352425" h="170180">
                <a:moveTo>
                  <a:pt x="0" y="0"/>
                </a:moveTo>
                <a:lnTo>
                  <a:pt x="352020" y="0"/>
                </a:lnTo>
                <a:lnTo>
                  <a:pt x="352020" y="169591"/>
                </a:lnTo>
                <a:lnTo>
                  <a:pt x="0" y="1695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584818" y="2261108"/>
            <a:ext cx="145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9375" algn="l"/>
              </a:tabLst>
            </a:pPr>
            <a:r>
              <a:rPr sz="2400" spc="-170" dirty="0">
                <a:latin typeface="Arial"/>
                <a:cs typeface="Arial"/>
              </a:rPr>
              <a:t>P(</a:t>
            </a:r>
            <a:r>
              <a:rPr sz="2400" spc="-18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195" dirty="0">
                <a:latin typeface="Arial"/>
                <a:cs typeface="Arial"/>
              </a:rPr>
              <a:t>|</a:t>
            </a:r>
            <a:r>
              <a:rPr sz="2400" spc="21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69880" y="2301239"/>
            <a:ext cx="420624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4840" y="2175795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46556" y="4792864"/>
            <a:ext cx="1772285" cy="0"/>
          </a:xfrm>
          <a:custGeom>
            <a:avLst/>
            <a:gdLst/>
            <a:ahLst/>
            <a:cxnLst/>
            <a:rect l="l" t="t" r="r" b="b"/>
            <a:pathLst>
              <a:path w="1772284">
                <a:moveTo>
                  <a:pt x="0" y="0"/>
                </a:moveTo>
                <a:lnTo>
                  <a:pt x="1771702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12992" y="4618297"/>
            <a:ext cx="352425" cy="170180"/>
          </a:xfrm>
          <a:custGeom>
            <a:avLst/>
            <a:gdLst/>
            <a:ahLst/>
            <a:cxnLst/>
            <a:rect l="l" t="t" r="r" b="b"/>
            <a:pathLst>
              <a:path w="352425" h="170179">
                <a:moveTo>
                  <a:pt x="0" y="0"/>
                </a:moveTo>
                <a:lnTo>
                  <a:pt x="352019" y="0"/>
                </a:lnTo>
                <a:lnTo>
                  <a:pt x="352019" y="169591"/>
                </a:lnTo>
                <a:lnTo>
                  <a:pt x="0" y="169591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12992" y="4618297"/>
            <a:ext cx="352425" cy="170180"/>
          </a:xfrm>
          <a:custGeom>
            <a:avLst/>
            <a:gdLst/>
            <a:ahLst/>
            <a:cxnLst/>
            <a:rect l="l" t="t" r="r" b="b"/>
            <a:pathLst>
              <a:path w="352425" h="170179">
                <a:moveTo>
                  <a:pt x="0" y="0"/>
                </a:moveTo>
                <a:lnTo>
                  <a:pt x="352020" y="0"/>
                </a:lnTo>
                <a:lnTo>
                  <a:pt x="352020" y="169592"/>
                </a:lnTo>
                <a:lnTo>
                  <a:pt x="0" y="1695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18072" y="3760821"/>
            <a:ext cx="352425" cy="1027430"/>
          </a:xfrm>
          <a:custGeom>
            <a:avLst/>
            <a:gdLst/>
            <a:ahLst/>
            <a:cxnLst/>
            <a:rect l="l" t="t" r="r" b="b"/>
            <a:pathLst>
              <a:path w="352425" h="1027429">
                <a:moveTo>
                  <a:pt x="0" y="0"/>
                </a:moveTo>
                <a:lnTo>
                  <a:pt x="352019" y="0"/>
                </a:lnTo>
                <a:lnTo>
                  <a:pt x="352019" y="1027068"/>
                </a:lnTo>
                <a:lnTo>
                  <a:pt x="0" y="1027068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18072" y="3760821"/>
            <a:ext cx="352425" cy="1027430"/>
          </a:xfrm>
          <a:custGeom>
            <a:avLst/>
            <a:gdLst/>
            <a:ahLst/>
            <a:cxnLst/>
            <a:rect l="l" t="t" r="r" b="b"/>
            <a:pathLst>
              <a:path w="352425" h="1027429">
                <a:moveTo>
                  <a:pt x="0" y="0"/>
                </a:moveTo>
                <a:lnTo>
                  <a:pt x="352020" y="0"/>
                </a:lnTo>
                <a:lnTo>
                  <a:pt x="352020" y="1027068"/>
                </a:lnTo>
                <a:lnTo>
                  <a:pt x="0" y="102706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584818" y="3291332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3175" algn="l"/>
              </a:tabLst>
            </a:pPr>
            <a:r>
              <a:rPr sz="2400" spc="-170" dirty="0">
                <a:latin typeface="Arial"/>
                <a:cs typeface="Arial"/>
              </a:rPr>
              <a:t>P(</a:t>
            </a:r>
            <a:r>
              <a:rPr sz="2400" spc="-18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480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6848" y="3388558"/>
            <a:ext cx="1772885" cy="1398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81748" y="3973963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53019" y="4193240"/>
            <a:ext cx="405589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45694" y="3369101"/>
            <a:ext cx="405591" cy="320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48090" y="4123435"/>
            <a:ext cx="5487035" cy="205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7834" algn="r">
              <a:lnSpc>
                <a:spcPct val="100000"/>
              </a:lnSpc>
              <a:spcBef>
                <a:spcPts val="100"/>
              </a:spcBef>
              <a:tabLst>
                <a:tab pos="1169035" algn="l"/>
              </a:tabLst>
            </a:pPr>
            <a:r>
              <a:rPr sz="2400" spc="-215" dirty="0">
                <a:latin typeface="Arial"/>
                <a:cs typeface="Arial"/>
              </a:rPr>
              <a:t>P(</a:t>
            </a:r>
            <a:r>
              <a:rPr sz="2400" spc="-235" dirty="0">
                <a:latin typeface="Arial"/>
                <a:cs typeface="Arial"/>
              </a:rPr>
              <a:t>c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310" dirty="0">
                <a:latin typeface="Arial"/>
                <a:cs typeface="Arial"/>
              </a:rPr>
              <a:t>t</a:t>
            </a:r>
            <a:r>
              <a:rPr sz="2400" spc="295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</a:pPr>
            <a:r>
              <a:rPr sz="2400" spc="-85" dirty="0">
                <a:latin typeface="Arial"/>
                <a:cs typeface="Arial"/>
              </a:rPr>
              <a:t>Discriminative </a:t>
            </a:r>
            <a:r>
              <a:rPr sz="2400" spc="-65" dirty="0">
                <a:latin typeface="Arial"/>
                <a:cs typeface="Arial"/>
              </a:rPr>
              <a:t>model: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possible labels</a:t>
            </a:r>
            <a:r>
              <a:rPr sz="2400" spc="-3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for  </a:t>
            </a:r>
            <a:r>
              <a:rPr sz="2400" spc="-150" dirty="0">
                <a:latin typeface="Arial"/>
                <a:cs typeface="Arial"/>
              </a:rPr>
              <a:t>each </a:t>
            </a:r>
            <a:r>
              <a:rPr sz="2400" spc="-15" dirty="0">
                <a:latin typeface="Arial"/>
                <a:cs typeface="Arial"/>
              </a:rPr>
              <a:t>input </a:t>
            </a:r>
            <a:r>
              <a:rPr sz="2400" spc="-45" dirty="0">
                <a:latin typeface="Arial"/>
                <a:cs typeface="Arial"/>
              </a:rPr>
              <a:t>”compete”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40" dirty="0">
                <a:latin typeface="Arial"/>
                <a:cs typeface="Arial"/>
              </a:rPr>
              <a:t>probability</a:t>
            </a:r>
            <a:r>
              <a:rPr sz="2400" spc="-470" dirty="0">
                <a:latin typeface="Arial"/>
                <a:cs typeface="Arial"/>
              </a:rPr>
              <a:t> </a:t>
            </a:r>
            <a:r>
              <a:rPr sz="2400" spc="-175" dirty="0">
                <a:latin typeface="Arial"/>
                <a:cs typeface="Arial"/>
              </a:rPr>
              <a:t>mass.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85" dirty="0">
                <a:latin typeface="Arial"/>
                <a:cs typeface="Arial"/>
              </a:rPr>
              <a:t>But </a:t>
            </a:r>
            <a:r>
              <a:rPr sz="2400" spc="-75" dirty="0">
                <a:latin typeface="Arial"/>
                <a:cs typeface="Arial"/>
              </a:rPr>
              <a:t>no </a:t>
            </a:r>
            <a:r>
              <a:rPr sz="2400" spc="-45" dirty="0">
                <a:latin typeface="Arial"/>
                <a:cs typeface="Arial"/>
              </a:rPr>
              <a:t>competition </a:t>
            </a:r>
            <a:r>
              <a:rPr sz="2400" spc="-70" dirty="0">
                <a:latin typeface="Arial"/>
                <a:cs typeface="Arial"/>
              </a:rPr>
              <a:t>between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b="1" spc="-215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80990" y="6229603"/>
            <a:ext cx="10217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Dog </a:t>
            </a:r>
            <a:r>
              <a:rPr sz="6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600" spc="-3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600" spc="-35" dirty="0">
                <a:latin typeface="Arial"/>
                <a:cs typeface="Arial"/>
              </a:rPr>
              <a:t>is </a:t>
            </a:r>
            <a:r>
              <a:rPr sz="600" spc="-85" dirty="0">
                <a:latin typeface="Arial"/>
                <a:cs typeface="Arial"/>
              </a:rPr>
              <a:t>CC0 </a:t>
            </a:r>
            <a:r>
              <a:rPr sz="600" spc="-35" dirty="0">
                <a:latin typeface="Arial"/>
                <a:cs typeface="Arial"/>
              </a:rPr>
              <a:t>Public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Discriminative </a:t>
            </a:r>
            <a:r>
              <a:rPr spc="-360" dirty="0"/>
              <a:t>vs </a:t>
            </a:r>
            <a:r>
              <a:rPr spc="-204" dirty="0"/>
              <a:t>Generative</a:t>
            </a:r>
            <a:r>
              <a:rPr spc="-75" dirty="0"/>
              <a:t> </a:t>
            </a:r>
            <a:r>
              <a:rPr spc="-16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692" y="140141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21285" marR="234315">
              <a:lnSpc>
                <a:spcPts val="3000"/>
              </a:lnSpc>
              <a:spcBef>
                <a:spcPts val="185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12992" y="2253289"/>
            <a:ext cx="352425" cy="665480"/>
          </a:xfrm>
          <a:custGeom>
            <a:avLst/>
            <a:gdLst/>
            <a:ahLst/>
            <a:cxnLst/>
            <a:rect l="l" t="t" r="r" b="b"/>
            <a:pathLst>
              <a:path w="352425" h="665480">
                <a:moveTo>
                  <a:pt x="0" y="0"/>
                </a:moveTo>
                <a:lnTo>
                  <a:pt x="352019" y="0"/>
                </a:lnTo>
                <a:lnTo>
                  <a:pt x="352019" y="664927"/>
                </a:lnTo>
                <a:lnTo>
                  <a:pt x="0" y="66492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12992" y="2253289"/>
            <a:ext cx="352425" cy="665480"/>
          </a:xfrm>
          <a:custGeom>
            <a:avLst/>
            <a:gdLst/>
            <a:ahLst/>
            <a:cxnLst/>
            <a:rect l="l" t="t" r="r" b="b"/>
            <a:pathLst>
              <a:path w="352425" h="665480">
                <a:moveTo>
                  <a:pt x="0" y="0"/>
                </a:moveTo>
                <a:lnTo>
                  <a:pt x="352020" y="0"/>
                </a:lnTo>
                <a:lnTo>
                  <a:pt x="352020" y="664927"/>
                </a:lnTo>
                <a:lnTo>
                  <a:pt x="0" y="66492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95283" y="1736852"/>
            <a:ext cx="1274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sz="2400" spc="-215" dirty="0">
                <a:latin typeface="Arial"/>
                <a:cs typeface="Arial"/>
              </a:rPr>
              <a:t>P(</a:t>
            </a:r>
            <a:r>
              <a:rPr sz="2400" spc="-235" dirty="0">
                <a:latin typeface="Arial"/>
                <a:cs typeface="Arial"/>
              </a:rPr>
              <a:t>c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310" dirty="0">
                <a:latin typeface="Arial"/>
                <a:cs typeface="Arial"/>
              </a:rPr>
              <a:t>t</a:t>
            </a:r>
            <a:r>
              <a:rPr sz="2400" spc="295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18072" y="2584693"/>
            <a:ext cx="352425" cy="334010"/>
          </a:xfrm>
          <a:custGeom>
            <a:avLst/>
            <a:gdLst/>
            <a:ahLst/>
            <a:cxnLst/>
            <a:rect l="l" t="t" r="r" b="b"/>
            <a:pathLst>
              <a:path w="352425" h="334010">
                <a:moveTo>
                  <a:pt x="0" y="0"/>
                </a:moveTo>
                <a:lnTo>
                  <a:pt x="352019" y="0"/>
                </a:lnTo>
                <a:lnTo>
                  <a:pt x="352019" y="333523"/>
                </a:lnTo>
                <a:lnTo>
                  <a:pt x="0" y="333523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8072" y="2584693"/>
            <a:ext cx="352425" cy="334010"/>
          </a:xfrm>
          <a:custGeom>
            <a:avLst/>
            <a:gdLst/>
            <a:ahLst/>
            <a:cxnLst/>
            <a:rect l="l" t="t" r="r" b="b"/>
            <a:pathLst>
              <a:path w="352425" h="334010">
                <a:moveTo>
                  <a:pt x="0" y="0"/>
                </a:moveTo>
                <a:lnTo>
                  <a:pt x="352020" y="0"/>
                </a:lnTo>
                <a:lnTo>
                  <a:pt x="352020" y="333523"/>
                </a:lnTo>
                <a:lnTo>
                  <a:pt x="0" y="3335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97518" y="2136140"/>
            <a:ext cx="136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60475" algn="l"/>
              </a:tabLst>
            </a:pPr>
            <a:r>
              <a:rPr sz="2400" spc="-170" dirty="0">
                <a:latin typeface="Arial"/>
                <a:cs typeface="Arial"/>
              </a:rPr>
              <a:t>P(</a:t>
            </a:r>
            <a:r>
              <a:rPr sz="2400" spc="-18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480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44840" y="2175795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51951" y="1591475"/>
            <a:ext cx="1767525" cy="1317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01823" y="6180835"/>
            <a:ext cx="11499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Monkey </a:t>
            </a:r>
            <a:r>
              <a:rPr sz="6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600" spc="-3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600" spc="-35" dirty="0">
                <a:latin typeface="Arial"/>
                <a:cs typeface="Arial"/>
              </a:rPr>
              <a:t>is </a:t>
            </a:r>
            <a:r>
              <a:rPr sz="600" spc="-85" dirty="0">
                <a:latin typeface="Arial"/>
                <a:cs typeface="Arial"/>
              </a:rPr>
              <a:t>CC0 </a:t>
            </a:r>
            <a:r>
              <a:rPr sz="600" spc="-35" dirty="0">
                <a:latin typeface="Arial"/>
                <a:cs typeface="Arial"/>
              </a:rPr>
              <a:t>Public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65013" y="1815346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41818" y="2219794"/>
            <a:ext cx="381265" cy="284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46556" y="4792864"/>
            <a:ext cx="1772285" cy="0"/>
          </a:xfrm>
          <a:custGeom>
            <a:avLst/>
            <a:gdLst/>
            <a:ahLst/>
            <a:cxnLst/>
            <a:rect l="l" t="t" r="r" b="b"/>
            <a:pathLst>
              <a:path w="1772284">
                <a:moveTo>
                  <a:pt x="0" y="0"/>
                </a:moveTo>
                <a:lnTo>
                  <a:pt x="1771702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12992" y="4618297"/>
            <a:ext cx="352425" cy="170180"/>
          </a:xfrm>
          <a:custGeom>
            <a:avLst/>
            <a:gdLst/>
            <a:ahLst/>
            <a:cxnLst/>
            <a:rect l="l" t="t" r="r" b="b"/>
            <a:pathLst>
              <a:path w="352425" h="170179">
                <a:moveTo>
                  <a:pt x="0" y="0"/>
                </a:moveTo>
                <a:lnTo>
                  <a:pt x="352019" y="0"/>
                </a:lnTo>
                <a:lnTo>
                  <a:pt x="352019" y="169591"/>
                </a:lnTo>
                <a:lnTo>
                  <a:pt x="0" y="169591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12992" y="4618297"/>
            <a:ext cx="352425" cy="170180"/>
          </a:xfrm>
          <a:custGeom>
            <a:avLst/>
            <a:gdLst/>
            <a:ahLst/>
            <a:cxnLst/>
            <a:rect l="l" t="t" r="r" b="b"/>
            <a:pathLst>
              <a:path w="352425" h="170179">
                <a:moveTo>
                  <a:pt x="0" y="0"/>
                </a:moveTo>
                <a:lnTo>
                  <a:pt x="352020" y="0"/>
                </a:lnTo>
                <a:lnTo>
                  <a:pt x="352020" y="169592"/>
                </a:lnTo>
                <a:lnTo>
                  <a:pt x="0" y="1695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48090" y="4123435"/>
            <a:ext cx="5462905" cy="205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3070" algn="r">
              <a:lnSpc>
                <a:spcPct val="100000"/>
              </a:lnSpc>
              <a:spcBef>
                <a:spcPts val="100"/>
              </a:spcBef>
              <a:tabLst>
                <a:tab pos="1169035" algn="l"/>
              </a:tabLst>
            </a:pPr>
            <a:r>
              <a:rPr sz="2400" spc="-215" dirty="0">
                <a:latin typeface="Arial"/>
                <a:cs typeface="Arial"/>
              </a:rPr>
              <a:t>P(</a:t>
            </a:r>
            <a:r>
              <a:rPr sz="2400" spc="-235" dirty="0">
                <a:latin typeface="Arial"/>
                <a:cs typeface="Arial"/>
              </a:rPr>
              <a:t>c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310" dirty="0">
                <a:latin typeface="Arial"/>
                <a:cs typeface="Arial"/>
              </a:rPr>
              <a:t>t</a:t>
            </a:r>
            <a:r>
              <a:rPr sz="2400" spc="295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Arial"/>
              <a:cs typeface="Arial"/>
            </a:endParaRPr>
          </a:p>
          <a:p>
            <a:pPr marL="12700" marR="5080" algn="just">
              <a:lnSpc>
                <a:spcPct val="100800"/>
              </a:lnSpc>
            </a:pPr>
            <a:r>
              <a:rPr sz="2400" spc="-85" dirty="0">
                <a:latin typeface="Arial"/>
                <a:cs typeface="Arial"/>
              </a:rPr>
              <a:t>Discriminative </a:t>
            </a:r>
            <a:r>
              <a:rPr sz="2400" spc="-65" dirty="0">
                <a:latin typeface="Arial"/>
                <a:cs typeface="Arial"/>
              </a:rPr>
              <a:t>model: </a:t>
            </a:r>
            <a:r>
              <a:rPr sz="2400" spc="-130" dirty="0">
                <a:latin typeface="Arial"/>
                <a:cs typeface="Arial"/>
              </a:rPr>
              <a:t>No </a:t>
            </a:r>
            <a:r>
              <a:rPr sz="2400" spc="-135" dirty="0">
                <a:latin typeface="Arial"/>
                <a:cs typeface="Arial"/>
              </a:rPr>
              <a:t>way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35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model  </a:t>
            </a:r>
            <a:r>
              <a:rPr sz="2400" spc="15" dirty="0">
                <a:latin typeface="Arial"/>
                <a:cs typeface="Arial"/>
              </a:rPr>
              <a:t>to </a:t>
            </a:r>
            <a:r>
              <a:rPr sz="2400" spc="-90" dirty="0">
                <a:latin typeface="Arial"/>
                <a:cs typeface="Arial"/>
              </a:rPr>
              <a:t>handle </a:t>
            </a:r>
            <a:r>
              <a:rPr sz="2400" spc="-110" dirty="0">
                <a:latin typeface="Arial"/>
                <a:cs typeface="Arial"/>
              </a:rPr>
              <a:t>unreasonable </a:t>
            </a:r>
            <a:r>
              <a:rPr sz="2400" spc="-55" dirty="0">
                <a:latin typeface="Arial"/>
                <a:cs typeface="Arial"/>
              </a:rPr>
              <a:t>inputs; </a:t>
            </a:r>
            <a:r>
              <a:rPr sz="2400" spc="75" dirty="0">
                <a:latin typeface="Arial"/>
                <a:cs typeface="Arial"/>
              </a:rPr>
              <a:t>it </a:t>
            </a:r>
            <a:r>
              <a:rPr sz="2400" spc="-80" dirty="0">
                <a:latin typeface="Arial"/>
                <a:cs typeface="Arial"/>
              </a:rPr>
              <a:t>must </a:t>
            </a:r>
            <a:r>
              <a:rPr sz="2400" spc="-120" dirty="0">
                <a:latin typeface="Arial"/>
                <a:cs typeface="Arial"/>
              </a:rPr>
              <a:t>give  </a:t>
            </a:r>
            <a:r>
              <a:rPr sz="2400" spc="-75" dirty="0">
                <a:latin typeface="Arial"/>
                <a:cs typeface="Arial"/>
              </a:rPr>
              <a:t>label </a:t>
            </a:r>
            <a:r>
              <a:rPr sz="2400" spc="-45" dirty="0">
                <a:latin typeface="Arial"/>
                <a:cs typeface="Arial"/>
              </a:rPr>
              <a:t>distributions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55" dirty="0">
                <a:latin typeface="Arial"/>
                <a:cs typeface="Arial"/>
              </a:rPr>
              <a:t>all</a:t>
            </a:r>
            <a:r>
              <a:rPr sz="2400" spc="-405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018072" y="3760821"/>
            <a:ext cx="352425" cy="1027430"/>
          </a:xfrm>
          <a:custGeom>
            <a:avLst/>
            <a:gdLst/>
            <a:ahLst/>
            <a:cxnLst/>
            <a:rect l="l" t="t" r="r" b="b"/>
            <a:pathLst>
              <a:path w="352425" h="1027429">
                <a:moveTo>
                  <a:pt x="0" y="0"/>
                </a:moveTo>
                <a:lnTo>
                  <a:pt x="352019" y="0"/>
                </a:lnTo>
                <a:lnTo>
                  <a:pt x="352019" y="1027068"/>
                </a:lnTo>
                <a:lnTo>
                  <a:pt x="0" y="1027068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8072" y="3760821"/>
            <a:ext cx="352425" cy="1027430"/>
          </a:xfrm>
          <a:custGeom>
            <a:avLst/>
            <a:gdLst/>
            <a:ahLst/>
            <a:cxnLst/>
            <a:rect l="l" t="t" r="r" b="b"/>
            <a:pathLst>
              <a:path w="352425" h="1027429">
                <a:moveTo>
                  <a:pt x="0" y="0"/>
                </a:moveTo>
                <a:lnTo>
                  <a:pt x="352020" y="0"/>
                </a:lnTo>
                <a:lnTo>
                  <a:pt x="352020" y="1027068"/>
                </a:lnTo>
                <a:lnTo>
                  <a:pt x="0" y="102706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584818" y="3291332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3175" algn="l"/>
              </a:tabLst>
            </a:pPr>
            <a:r>
              <a:rPr sz="2400" spc="-170" dirty="0">
                <a:latin typeface="Arial"/>
                <a:cs typeface="Arial"/>
              </a:rPr>
              <a:t>P(</a:t>
            </a:r>
            <a:r>
              <a:rPr sz="2400" spc="-18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480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46848" y="3388558"/>
            <a:ext cx="1772885" cy="1398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81748" y="3973963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253019" y="4193240"/>
            <a:ext cx="405589" cy="320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45694" y="3369101"/>
            <a:ext cx="405591" cy="320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6847" y="3284016"/>
            <a:ext cx="1767525" cy="155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Discriminative </a:t>
            </a:r>
            <a:r>
              <a:rPr spc="-360" dirty="0"/>
              <a:t>vs </a:t>
            </a:r>
            <a:r>
              <a:rPr spc="-204" dirty="0"/>
              <a:t>Generative</a:t>
            </a:r>
            <a:r>
              <a:rPr spc="-75" dirty="0"/>
              <a:t> </a:t>
            </a:r>
            <a:r>
              <a:rPr spc="-165" dirty="0"/>
              <a:t>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2692" y="140141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21285" marR="234315">
              <a:lnSpc>
                <a:spcPts val="3000"/>
              </a:lnSpc>
              <a:spcBef>
                <a:spcPts val="185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46556" y="2923193"/>
            <a:ext cx="1772285" cy="0"/>
          </a:xfrm>
          <a:custGeom>
            <a:avLst/>
            <a:gdLst/>
            <a:ahLst/>
            <a:cxnLst/>
            <a:rect l="l" t="t" r="r" b="b"/>
            <a:pathLst>
              <a:path w="1772284">
                <a:moveTo>
                  <a:pt x="0" y="0"/>
                </a:moveTo>
                <a:lnTo>
                  <a:pt x="1771702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12992" y="2253289"/>
            <a:ext cx="352425" cy="665480"/>
          </a:xfrm>
          <a:custGeom>
            <a:avLst/>
            <a:gdLst/>
            <a:ahLst/>
            <a:cxnLst/>
            <a:rect l="l" t="t" r="r" b="b"/>
            <a:pathLst>
              <a:path w="352425" h="665480">
                <a:moveTo>
                  <a:pt x="0" y="0"/>
                </a:moveTo>
                <a:lnTo>
                  <a:pt x="352019" y="0"/>
                </a:lnTo>
                <a:lnTo>
                  <a:pt x="352019" y="664927"/>
                </a:lnTo>
                <a:lnTo>
                  <a:pt x="0" y="66492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12992" y="2253289"/>
            <a:ext cx="352425" cy="665480"/>
          </a:xfrm>
          <a:custGeom>
            <a:avLst/>
            <a:gdLst/>
            <a:ahLst/>
            <a:cxnLst/>
            <a:rect l="l" t="t" r="r" b="b"/>
            <a:pathLst>
              <a:path w="352425" h="665480">
                <a:moveTo>
                  <a:pt x="0" y="0"/>
                </a:moveTo>
                <a:lnTo>
                  <a:pt x="352020" y="0"/>
                </a:lnTo>
                <a:lnTo>
                  <a:pt x="352020" y="664927"/>
                </a:lnTo>
                <a:lnTo>
                  <a:pt x="0" y="66492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95283" y="1736852"/>
            <a:ext cx="1274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sz="2400" spc="-215" dirty="0">
                <a:latin typeface="Arial"/>
                <a:cs typeface="Arial"/>
              </a:rPr>
              <a:t>P(</a:t>
            </a:r>
            <a:r>
              <a:rPr sz="2400" spc="-235" dirty="0">
                <a:latin typeface="Arial"/>
                <a:cs typeface="Arial"/>
              </a:rPr>
              <a:t>c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310" dirty="0">
                <a:latin typeface="Arial"/>
                <a:cs typeface="Arial"/>
              </a:rPr>
              <a:t>t</a:t>
            </a:r>
            <a:r>
              <a:rPr sz="2400" spc="295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18072" y="2584693"/>
            <a:ext cx="352425" cy="334010"/>
          </a:xfrm>
          <a:custGeom>
            <a:avLst/>
            <a:gdLst/>
            <a:ahLst/>
            <a:cxnLst/>
            <a:rect l="l" t="t" r="r" b="b"/>
            <a:pathLst>
              <a:path w="352425" h="334010">
                <a:moveTo>
                  <a:pt x="0" y="0"/>
                </a:moveTo>
                <a:lnTo>
                  <a:pt x="352019" y="0"/>
                </a:lnTo>
                <a:lnTo>
                  <a:pt x="352019" y="333523"/>
                </a:lnTo>
                <a:lnTo>
                  <a:pt x="0" y="333523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18072" y="2584693"/>
            <a:ext cx="352425" cy="334010"/>
          </a:xfrm>
          <a:custGeom>
            <a:avLst/>
            <a:gdLst/>
            <a:ahLst/>
            <a:cxnLst/>
            <a:rect l="l" t="t" r="r" b="b"/>
            <a:pathLst>
              <a:path w="352425" h="334010">
                <a:moveTo>
                  <a:pt x="0" y="0"/>
                </a:moveTo>
                <a:lnTo>
                  <a:pt x="352020" y="0"/>
                </a:lnTo>
                <a:lnTo>
                  <a:pt x="352020" y="333523"/>
                </a:lnTo>
                <a:lnTo>
                  <a:pt x="0" y="3335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97518" y="2136140"/>
            <a:ext cx="136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60475" algn="l"/>
              </a:tabLst>
            </a:pPr>
            <a:r>
              <a:rPr sz="2400" spc="-170" dirty="0">
                <a:latin typeface="Arial"/>
                <a:cs typeface="Arial"/>
              </a:rPr>
              <a:t>P(</a:t>
            </a:r>
            <a:r>
              <a:rPr sz="2400" spc="-18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480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44840" y="2175795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48090" y="5046979"/>
            <a:ext cx="54629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85" dirty="0">
                <a:latin typeface="Arial"/>
                <a:cs typeface="Arial"/>
              </a:rPr>
              <a:t>Discriminative </a:t>
            </a:r>
            <a:r>
              <a:rPr sz="2400" spc="-65" dirty="0">
                <a:latin typeface="Arial"/>
                <a:cs typeface="Arial"/>
              </a:rPr>
              <a:t>model: </a:t>
            </a:r>
            <a:r>
              <a:rPr sz="2400" spc="-130" dirty="0">
                <a:latin typeface="Arial"/>
                <a:cs typeface="Arial"/>
              </a:rPr>
              <a:t>No </a:t>
            </a:r>
            <a:r>
              <a:rPr sz="2400" spc="-135" dirty="0">
                <a:latin typeface="Arial"/>
                <a:cs typeface="Arial"/>
              </a:rPr>
              <a:t>way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30" dirty="0">
                <a:latin typeface="Arial"/>
                <a:cs typeface="Arial"/>
              </a:rPr>
              <a:t>the</a:t>
            </a:r>
            <a:r>
              <a:rPr sz="2400" spc="-35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model  </a:t>
            </a:r>
            <a:r>
              <a:rPr sz="2400" spc="15" dirty="0">
                <a:latin typeface="Arial"/>
                <a:cs typeface="Arial"/>
              </a:rPr>
              <a:t>to </a:t>
            </a:r>
            <a:r>
              <a:rPr sz="2400" spc="-90" dirty="0">
                <a:latin typeface="Arial"/>
                <a:cs typeface="Arial"/>
              </a:rPr>
              <a:t>handle </a:t>
            </a:r>
            <a:r>
              <a:rPr sz="2400" spc="-110" dirty="0">
                <a:latin typeface="Arial"/>
                <a:cs typeface="Arial"/>
              </a:rPr>
              <a:t>unreasonable </a:t>
            </a:r>
            <a:r>
              <a:rPr sz="2400" spc="-55" dirty="0">
                <a:latin typeface="Arial"/>
                <a:cs typeface="Arial"/>
              </a:rPr>
              <a:t>inputs; </a:t>
            </a:r>
            <a:r>
              <a:rPr sz="2400" spc="75" dirty="0">
                <a:latin typeface="Arial"/>
                <a:cs typeface="Arial"/>
              </a:rPr>
              <a:t>it</a:t>
            </a:r>
            <a:r>
              <a:rPr sz="2400" spc="-459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must </a:t>
            </a:r>
            <a:r>
              <a:rPr sz="2400" spc="-120" dirty="0">
                <a:latin typeface="Arial"/>
                <a:cs typeface="Arial"/>
              </a:rPr>
              <a:t>give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48090" y="5784596"/>
            <a:ext cx="3963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label </a:t>
            </a:r>
            <a:r>
              <a:rPr sz="2400" spc="-45" dirty="0">
                <a:latin typeface="Arial"/>
                <a:cs typeface="Arial"/>
              </a:rPr>
              <a:t>distributions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55" dirty="0">
                <a:latin typeface="Arial"/>
                <a:cs typeface="Arial"/>
              </a:rPr>
              <a:t>all</a:t>
            </a:r>
            <a:r>
              <a:rPr sz="2400" spc="-445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46556" y="4792864"/>
            <a:ext cx="1772285" cy="0"/>
          </a:xfrm>
          <a:custGeom>
            <a:avLst/>
            <a:gdLst/>
            <a:ahLst/>
            <a:cxnLst/>
            <a:rect l="l" t="t" r="r" b="b"/>
            <a:pathLst>
              <a:path w="1772284">
                <a:moveTo>
                  <a:pt x="0" y="0"/>
                </a:moveTo>
                <a:lnTo>
                  <a:pt x="1771702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12992" y="4306466"/>
            <a:ext cx="352425" cy="481965"/>
          </a:xfrm>
          <a:custGeom>
            <a:avLst/>
            <a:gdLst/>
            <a:ahLst/>
            <a:cxnLst/>
            <a:rect l="l" t="t" r="r" b="b"/>
            <a:pathLst>
              <a:path w="352425" h="481964">
                <a:moveTo>
                  <a:pt x="0" y="0"/>
                </a:moveTo>
                <a:lnTo>
                  <a:pt x="352019" y="0"/>
                </a:lnTo>
                <a:lnTo>
                  <a:pt x="352019" y="481422"/>
                </a:lnTo>
                <a:lnTo>
                  <a:pt x="0" y="481422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12992" y="4306466"/>
            <a:ext cx="352425" cy="481965"/>
          </a:xfrm>
          <a:custGeom>
            <a:avLst/>
            <a:gdLst/>
            <a:ahLst/>
            <a:cxnLst/>
            <a:rect l="l" t="t" r="r" b="b"/>
            <a:pathLst>
              <a:path w="352425" h="481964">
                <a:moveTo>
                  <a:pt x="0" y="0"/>
                </a:moveTo>
                <a:lnTo>
                  <a:pt x="352020" y="0"/>
                </a:lnTo>
                <a:lnTo>
                  <a:pt x="352020" y="481423"/>
                </a:lnTo>
                <a:lnTo>
                  <a:pt x="0" y="4814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95283" y="3824732"/>
            <a:ext cx="1287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sz="2400" spc="-215" dirty="0">
                <a:latin typeface="Arial"/>
                <a:cs typeface="Arial"/>
              </a:rPr>
              <a:t>P(</a:t>
            </a:r>
            <a:r>
              <a:rPr sz="2400" spc="-235" dirty="0">
                <a:latin typeface="Arial"/>
                <a:cs typeface="Arial"/>
              </a:rPr>
              <a:t>c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310" dirty="0">
                <a:latin typeface="Arial"/>
                <a:cs typeface="Arial"/>
              </a:rPr>
              <a:t>t</a:t>
            </a:r>
            <a:r>
              <a:rPr sz="2400" spc="295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018072" y="3955543"/>
            <a:ext cx="352425" cy="832485"/>
          </a:xfrm>
          <a:custGeom>
            <a:avLst/>
            <a:gdLst/>
            <a:ahLst/>
            <a:cxnLst/>
            <a:rect l="l" t="t" r="r" b="b"/>
            <a:pathLst>
              <a:path w="352425" h="832485">
                <a:moveTo>
                  <a:pt x="0" y="0"/>
                </a:moveTo>
                <a:lnTo>
                  <a:pt x="352019" y="0"/>
                </a:lnTo>
                <a:lnTo>
                  <a:pt x="352019" y="832345"/>
                </a:lnTo>
                <a:lnTo>
                  <a:pt x="0" y="83234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8072" y="3955543"/>
            <a:ext cx="352425" cy="832485"/>
          </a:xfrm>
          <a:custGeom>
            <a:avLst/>
            <a:gdLst/>
            <a:ahLst/>
            <a:cxnLst/>
            <a:rect l="l" t="t" r="r" b="b"/>
            <a:pathLst>
              <a:path w="352425" h="832485">
                <a:moveTo>
                  <a:pt x="0" y="0"/>
                </a:moveTo>
                <a:lnTo>
                  <a:pt x="352020" y="0"/>
                </a:lnTo>
                <a:lnTo>
                  <a:pt x="352020" y="832345"/>
                </a:lnTo>
                <a:lnTo>
                  <a:pt x="0" y="8323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584818" y="3465067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3175" algn="l"/>
              </a:tabLst>
            </a:pPr>
            <a:r>
              <a:rPr sz="2400" spc="-170" dirty="0">
                <a:latin typeface="Arial"/>
                <a:cs typeface="Arial"/>
              </a:rPr>
              <a:t>P(</a:t>
            </a:r>
            <a:r>
              <a:rPr sz="2400" spc="-18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480" dirty="0">
                <a:latin typeface="Arial"/>
                <a:cs typeface="Arial"/>
              </a:rPr>
              <a:t>|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81748" y="3973963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51951" y="1591475"/>
            <a:ext cx="1767525" cy="1317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366692" y="6135116"/>
            <a:ext cx="1717675" cy="20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100"/>
              </a:spcBef>
            </a:pPr>
            <a:r>
              <a:rPr sz="6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Monkey </a:t>
            </a:r>
            <a:r>
              <a:rPr sz="6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600" spc="-3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600" spc="-35" dirty="0">
                <a:latin typeface="Arial"/>
                <a:cs typeface="Arial"/>
              </a:rPr>
              <a:t>is </a:t>
            </a:r>
            <a:r>
              <a:rPr sz="600" spc="-85" dirty="0">
                <a:latin typeface="Arial"/>
                <a:cs typeface="Arial"/>
              </a:rPr>
              <a:t>CC0 </a:t>
            </a:r>
            <a:r>
              <a:rPr sz="600" spc="-35" dirty="0">
                <a:latin typeface="Arial"/>
                <a:cs typeface="Arial"/>
              </a:rPr>
              <a:t>Public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710"/>
              </a:lnSpc>
            </a:pPr>
            <a:r>
              <a:rPr sz="6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Abstract </a:t>
            </a:r>
            <a:r>
              <a:rPr sz="6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600" spc="-3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600" spc="-35" dirty="0">
                <a:latin typeface="Arial"/>
                <a:cs typeface="Arial"/>
              </a:rPr>
              <a:t>is </a:t>
            </a:r>
            <a:r>
              <a:rPr sz="600" spc="-15" dirty="0">
                <a:latin typeface="Arial"/>
                <a:cs typeface="Arial"/>
              </a:rPr>
              <a:t>free </a:t>
            </a:r>
            <a:r>
              <a:rPr sz="600" spc="5" dirty="0">
                <a:latin typeface="Arial"/>
                <a:cs typeface="Arial"/>
              </a:rPr>
              <a:t>to </a:t>
            </a:r>
            <a:r>
              <a:rPr sz="600" spc="-45" dirty="0">
                <a:latin typeface="Arial"/>
                <a:cs typeface="Arial"/>
              </a:rPr>
              <a:t>use </a:t>
            </a:r>
            <a:r>
              <a:rPr sz="600" spc="-20" dirty="0">
                <a:latin typeface="Arial"/>
                <a:cs typeface="Arial"/>
              </a:rPr>
              <a:t>under </a:t>
            </a:r>
            <a:r>
              <a:rPr sz="600" spc="-10" dirty="0">
                <a:latin typeface="Arial"/>
                <a:cs typeface="Arial"/>
              </a:rPr>
              <a:t>the </a:t>
            </a:r>
            <a:r>
              <a:rPr sz="600" u="sng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Pixabay</a:t>
            </a:r>
            <a:r>
              <a:rPr sz="6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6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license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265013" y="1815346"/>
            <a:ext cx="381265" cy="284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41818" y="2219794"/>
            <a:ext cx="381265" cy="284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73325" y="3895294"/>
            <a:ext cx="381266" cy="335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41818" y="3521138"/>
            <a:ext cx="381265" cy="335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600" y="320833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184785" marR="661035" algn="just">
              <a:lnSpc>
                <a:spcPts val="3000"/>
              </a:lnSpc>
              <a:spcBef>
                <a:spcPts val="1735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9501" y="2252506"/>
            <a:ext cx="352425" cy="759460"/>
          </a:xfrm>
          <a:custGeom>
            <a:avLst/>
            <a:gdLst/>
            <a:ahLst/>
            <a:cxnLst/>
            <a:rect l="l" t="t" r="r" b="b"/>
            <a:pathLst>
              <a:path w="352425" h="759460">
                <a:moveTo>
                  <a:pt x="0" y="0"/>
                </a:moveTo>
                <a:lnTo>
                  <a:pt x="352019" y="0"/>
                </a:lnTo>
                <a:lnTo>
                  <a:pt x="352019" y="759451"/>
                </a:lnTo>
                <a:lnTo>
                  <a:pt x="0" y="759451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69501" y="2252506"/>
            <a:ext cx="352425" cy="759460"/>
          </a:xfrm>
          <a:custGeom>
            <a:avLst/>
            <a:gdLst/>
            <a:ahLst/>
            <a:cxnLst/>
            <a:rect l="l" t="t" r="r" b="b"/>
            <a:pathLst>
              <a:path w="352425" h="759460">
                <a:moveTo>
                  <a:pt x="0" y="0"/>
                </a:moveTo>
                <a:lnTo>
                  <a:pt x="352020" y="0"/>
                </a:lnTo>
                <a:lnTo>
                  <a:pt x="352020" y="759451"/>
                </a:lnTo>
                <a:lnTo>
                  <a:pt x="0" y="7594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78577" y="4409947"/>
            <a:ext cx="58820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10" dirty="0">
                <a:latin typeface="Arial"/>
                <a:cs typeface="Arial"/>
              </a:rPr>
              <a:t>Generative </a:t>
            </a:r>
            <a:r>
              <a:rPr sz="2400" spc="-65" dirty="0">
                <a:latin typeface="Arial"/>
                <a:cs typeface="Arial"/>
              </a:rPr>
              <a:t>model: All </a:t>
            </a:r>
            <a:r>
              <a:rPr sz="2400" spc="-110" dirty="0">
                <a:latin typeface="Arial"/>
                <a:cs typeface="Arial"/>
              </a:rPr>
              <a:t>possible </a:t>
            </a:r>
            <a:r>
              <a:rPr sz="2400" spc="-150" dirty="0">
                <a:latin typeface="Arial"/>
                <a:cs typeface="Arial"/>
              </a:rPr>
              <a:t>images</a:t>
            </a:r>
            <a:r>
              <a:rPr sz="2400" spc="-30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compete 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150" dirty="0">
                <a:latin typeface="Arial"/>
                <a:cs typeface="Arial"/>
              </a:rPr>
              <a:t>each </a:t>
            </a:r>
            <a:r>
              <a:rPr sz="2400" spc="-25" dirty="0">
                <a:latin typeface="Arial"/>
                <a:cs typeface="Arial"/>
              </a:rPr>
              <a:t>other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40" dirty="0">
                <a:latin typeface="Arial"/>
                <a:cs typeface="Arial"/>
              </a:rPr>
              <a:t>probability</a:t>
            </a:r>
            <a:r>
              <a:rPr sz="2400" spc="-484" dirty="0">
                <a:latin typeface="Arial"/>
                <a:cs typeface="Arial"/>
              </a:rPr>
              <a:t> </a:t>
            </a:r>
            <a:r>
              <a:rPr sz="2400" spc="-200" dirty="0">
                <a:latin typeface="Arial"/>
                <a:cs typeface="Arial"/>
              </a:rPr>
              <a:t>mass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7143" y="3005310"/>
            <a:ext cx="6891655" cy="0"/>
          </a:xfrm>
          <a:custGeom>
            <a:avLst/>
            <a:gdLst/>
            <a:ahLst/>
            <a:cxnLst/>
            <a:rect l="l" t="t" r="r" b="b"/>
            <a:pathLst>
              <a:path w="6891655">
                <a:moveTo>
                  <a:pt x="0" y="0"/>
                </a:moveTo>
                <a:lnTo>
                  <a:pt x="689125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06047" y="1974675"/>
            <a:ext cx="352425" cy="1031240"/>
          </a:xfrm>
          <a:custGeom>
            <a:avLst/>
            <a:gdLst/>
            <a:ahLst/>
            <a:cxnLst/>
            <a:rect l="l" t="t" r="r" b="b"/>
            <a:pathLst>
              <a:path w="352425" h="1031239">
                <a:moveTo>
                  <a:pt x="0" y="0"/>
                </a:moveTo>
                <a:lnTo>
                  <a:pt x="352019" y="0"/>
                </a:lnTo>
                <a:lnTo>
                  <a:pt x="352019" y="1030635"/>
                </a:lnTo>
                <a:lnTo>
                  <a:pt x="0" y="103063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06047" y="1974675"/>
            <a:ext cx="352425" cy="1031240"/>
          </a:xfrm>
          <a:custGeom>
            <a:avLst/>
            <a:gdLst/>
            <a:ahLst/>
            <a:cxnLst/>
            <a:rect l="l" t="t" r="r" b="b"/>
            <a:pathLst>
              <a:path w="352425" h="1031239">
                <a:moveTo>
                  <a:pt x="0" y="0"/>
                </a:moveTo>
                <a:lnTo>
                  <a:pt x="352020" y="0"/>
                </a:lnTo>
                <a:lnTo>
                  <a:pt x="352020" y="1030635"/>
                </a:lnTo>
                <a:lnTo>
                  <a:pt x="0" y="10306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38333" y="2901541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19" y="0"/>
                </a:lnTo>
                <a:lnTo>
                  <a:pt x="352019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38333" y="2901541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20" y="0"/>
                </a:lnTo>
                <a:lnTo>
                  <a:pt x="352020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Cat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500" u="sng" spc="-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CC0 </a:t>
            </a: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public domain </a:t>
            </a:r>
            <a:r>
              <a:rPr sz="500" spc="-2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Dog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75" dirty="0">
                <a:latin typeface="Arial"/>
                <a:cs typeface="Arial"/>
              </a:rPr>
              <a:t>CC0 </a:t>
            </a:r>
            <a:r>
              <a:rPr sz="500" spc="-30" dirty="0">
                <a:latin typeface="Arial"/>
                <a:cs typeface="Arial"/>
              </a:rPr>
              <a:t>Public</a:t>
            </a:r>
            <a:r>
              <a:rPr sz="500" spc="-7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Domain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Monkey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75" dirty="0">
                <a:latin typeface="Arial"/>
                <a:cs typeface="Arial"/>
              </a:rPr>
              <a:t>CC0 </a:t>
            </a:r>
            <a:r>
              <a:rPr sz="500" spc="-30" dirty="0">
                <a:latin typeface="Arial"/>
                <a:cs typeface="Arial"/>
              </a:rPr>
              <a:t>Public</a:t>
            </a:r>
            <a:r>
              <a:rPr sz="500" spc="-6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Domain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Abstract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15" dirty="0">
                <a:latin typeface="Arial"/>
                <a:cs typeface="Arial"/>
              </a:rPr>
              <a:t>free </a:t>
            </a:r>
            <a:r>
              <a:rPr sz="500" dirty="0">
                <a:latin typeface="Arial"/>
                <a:cs typeface="Arial"/>
              </a:rPr>
              <a:t>to </a:t>
            </a:r>
            <a:r>
              <a:rPr sz="500" spc="-35" dirty="0">
                <a:latin typeface="Arial"/>
                <a:cs typeface="Arial"/>
              </a:rPr>
              <a:t>use </a:t>
            </a:r>
            <a:r>
              <a:rPr sz="500" spc="-20" dirty="0">
                <a:latin typeface="Arial"/>
                <a:cs typeface="Arial"/>
              </a:rPr>
              <a:t>under </a:t>
            </a:r>
            <a:r>
              <a:rPr sz="500" spc="-10" dirty="0">
                <a:latin typeface="Arial"/>
                <a:cs typeface="Arial"/>
              </a:rPr>
              <a:t>the </a:t>
            </a: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Pixabay</a:t>
            </a:r>
            <a:r>
              <a:rPr sz="500" u="sng" spc="-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5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license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76786" y="1788667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6065" y="1865657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185581" y="2447035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69002" y="2503559"/>
            <a:ext cx="381265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64202" y="1493011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46776" y="1581911"/>
            <a:ext cx="365760" cy="313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6939" y="29632"/>
            <a:ext cx="7419340" cy="14859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4000" spc="-165" dirty="0">
                <a:latin typeface="Arial"/>
                <a:cs typeface="Arial"/>
              </a:rPr>
              <a:t>Discriminative </a:t>
            </a:r>
            <a:r>
              <a:rPr sz="4000" spc="-360" dirty="0">
                <a:latin typeface="Arial"/>
                <a:cs typeface="Arial"/>
              </a:rPr>
              <a:t>vs </a:t>
            </a:r>
            <a:r>
              <a:rPr sz="4000" spc="-204" dirty="0">
                <a:latin typeface="Arial"/>
                <a:cs typeface="Arial"/>
              </a:rPr>
              <a:t>Generative</a:t>
            </a:r>
            <a:r>
              <a:rPr sz="4000" spc="-75" dirty="0">
                <a:latin typeface="Arial"/>
                <a:cs typeface="Arial"/>
              </a:rPr>
              <a:t> </a:t>
            </a:r>
            <a:r>
              <a:rPr sz="4000" spc="-165" dirty="0">
                <a:latin typeface="Arial"/>
                <a:cs typeface="Arial"/>
              </a:rPr>
              <a:t>Models</a:t>
            </a:r>
            <a:endParaRPr sz="4000">
              <a:latin typeface="Arial"/>
              <a:cs typeface="Arial"/>
            </a:endParaRPr>
          </a:p>
          <a:p>
            <a:pPr marR="746760" algn="r">
              <a:lnSpc>
                <a:spcPct val="100000"/>
              </a:lnSpc>
              <a:spcBef>
                <a:spcPts val="1430"/>
              </a:spcBef>
              <a:tabLst>
                <a:tab pos="6578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82462" y="1202088"/>
            <a:ext cx="405589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37188" y="1609420"/>
            <a:ext cx="352425" cy="1388110"/>
          </a:xfrm>
          <a:custGeom>
            <a:avLst/>
            <a:gdLst/>
            <a:ahLst/>
            <a:cxnLst/>
            <a:rect l="l" t="t" r="r" b="b"/>
            <a:pathLst>
              <a:path w="352425" h="1388110">
                <a:moveTo>
                  <a:pt x="0" y="0"/>
                </a:moveTo>
                <a:lnTo>
                  <a:pt x="352019" y="0"/>
                </a:lnTo>
                <a:lnTo>
                  <a:pt x="352019" y="1387988"/>
                </a:lnTo>
                <a:lnTo>
                  <a:pt x="0" y="1387988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37188" y="1609420"/>
            <a:ext cx="352425" cy="1388110"/>
          </a:xfrm>
          <a:custGeom>
            <a:avLst/>
            <a:gdLst/>
            <a:ahLst/>
            <a:cxnLst/>
            <a:rect l="l" t="t" r="r" b="b"/>
            <a:pathLst>
              <a:path w="352425" h="1388110">
                <a:moveTo>
                  <a:pt x="0" y="0"/>
                </a:moveTo>
                <a:lnTo>
                  <a:pt x="352020" y="0"/>
                </a:lnTo>
                <a:lnTo>
                  <a:pt x="352020" y="1387988"/>
                </a:lnTo>
                <a:lnTo>
                  <a:pt x="0" y="1387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67655" y="3136392"/>
            <a:ext cx="1429512" cy="1240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2288" y="3146626"/>
            <a:ext cx="1555482" cy="122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24677" y="3150457"/>
            <a:ext cx="1641665" cy="122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01020" y="3146626"/>
            <a:ext cx="1426646" cy="125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513801" y="3202939"/>
            <a:ext cx="4991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675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600" y="320833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184785" marR="661035" algn="just">
              <a:lnSpc>
                <a:spcPts val="3000"/>
              </a:lnSpc>
              <a:spcBef>
                <a:spcPts val="1735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9501" y="2252506"/>
            <a:ext cx="352425" cy="759460"/>
          </a:xfrm>
          <a:custGeom>
            <a:avLst/>
            <a:gdLst/>
            <a:ahLst/>
            <a:cxnLst/>
            <a:rect l="l" t="t" r="r" b="b"/>
            <a:pathLst>
              <a:path w="352425" h="759460">
                <a:moveTo>
                  <a:pt x="0" y="0"/>
                </a:moveTo>
                <a:lnTo>
                  <a:pt x="352019" y="0"/>
                </a:lnTo>
                <a:lnTo>
                  <a:pt x="352019" y="759451"/>
                </a:lnTo>
                <a:lnTo>
                  <a:pt x="0" y="759451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69501" y="2252506"/>
            <a:ext cx="352425" cy="759460"/>
          </a:xfrm>
          <a:custGeom>
            <a:avLst/>
            <a:gdLst/>
            <a:ahLst/>
            <a:cxnLst/>
            <a:rect l="l" t="t" r="r" b="b"/>
            <a:pathLst>
              <a:path w="352425" h="759460">
                <a:moveTo>
                  <a:pt x="0" y="0"/>
                </a:moveTo>
                <a:lnTo>
                  <a:pt x="352020" y="0"/>
                </a:lnTo>
                <a:lnTo>
                  <a:pt x="352020" y="759451"/>
                </a:lnTo>
                <a:lnTo>
                  <a:pt x="0" y="7594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78577" y="4409947"/>
            <a:ext cx="58820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10" dirty="0">
                <a:latin typeface="Arial"/>
                <a:cs typeface="Arial"/>
              </a:rPr>
              <a:t>Generative </a:t>
            </a:r>
            <a:r>
              <a:rPr sz="2400" spc="-65" dirty="0">
                <a:latin typeface="Arial"/>
                <a:cs typeface="Arial"/>
              </a:rPr>
              <a:t>model: All </a:t>
            </a:r>
            <a:r>
              <a:rPr sz="2400" spc="-110" dirty="0">
                <a:latin typeface="Arial"/>
                <a:cs typeface="Arial"/>
              </a:rPr>
              <a:t>possible </a:t>
            </a:r>
            <a:r>
              <a:rPr sz="2400" spc="-150" dirty="0">
                <a:latin typeface="Arial"/>
                <a:cs typeface="Arial"/>
              </a:rPr>
              <a:t>images</a:t>
            </a:r>
            <a:r>
              <a:rPr sz="2400" spc="-30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compete 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150" dirty="0">
                <a:latin typeface="Arial"/>
                <a:cs typeface="Arial"/>
              </a:rPr>
              <a:t>each </a:t>
            </a:r>
            <a:r>
              <a:rPr sz="2400" spc="-25" dirty="0">
                <a:latin typeface="Arial"/>
                <a:cs typeface="Arial"/>
              </a:rPr>
              <a:t>other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40" dirty="0">
                <a:latin typeface="Arial"/>
                <a:cs typeface="Arial"/>
              </a:rPr>
              <a:t>probability</a:t>
            </a:r>
            <a:r>
              <a:rPr sz="2400" spc="-484" dirty="0">
                <a:latin typeface="Arial"/>
                <a:cs typeface="Arial"/>
              </a:rPr>
              <a:t> </a:t>
            </a:r>
            <a:r>
              <a:rPr sz="2400" spc="-200" dirty="0">
                <a:latin typeface="Arial"/>
                <a:cs typeface="Arial"/>
              </a:rPr>
              <a:t>mass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8577" y="5516371"/>
            <a:ext cx="733425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45" dirty="0">
                <a:latin typeface="Arial"/>
                <a:cs typeface="Arial"/>
              </a:rPr>
              <a:t>Requires </a:t>
            </a:r>
            <a:r>
              <a:rPr sz="2400" spc="-105" dirty="0">
                <a:latin typeface="Arial"/>
                <a:cs typeface="Arial"/>
              </a:rPr>
              <a:t>deep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75" dirty="0">
                <a:latin typeface="Arial"/>
                <a:cs typeface="Arial"/>
              </a:rPr>
              <a:t>understanding! </a:t>
            </a:r>
            <a:r>
              <a:rPr sz="2400" spc="-165" dirty="0">
                <a:latin typeface="Arial"/>
                <a:cs typeface="Arial"/>
              </a:rPr>
              <a:t>Is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120" dirty="0">
                <a:latin typeface="Arial"/>
                <a:cs typeface="Arial"/>
              </a:rPr>
              <a:t>dog </a:t>
            </a:r>
            <a:r>
              <a:rPr sz="2400" spc="-75" dirty="0">
                <a:latin typeface="Arial"/>
                <a:cs typeface="Arial"/>
              </a:rPr>
              <a:t>more </a:t>
            </a:r>
            <a:r>
              <a:rPr sz="2400" spc="-70" dirty="0">
                <a:latin typeface="Arial"/>
                <a:cs typeface="Arial"/>
              </a:rPr>
              <a:t>likely </a:t>
            </a:r>
            <a:r>
              <a:rPr sz="2400" spc="15" dirty="0">
                <a:latin typeface="Arial"/>
                <a:cs typeface="Arial"/>
              </a:rPr>
              <a:t>to  </a:t>
            </a:r>
            <a:r>
              <a:rPr sz="2400" spc="-40" dirty="0">
                <a:latin typeface="Arial"/>
                <a:cs typeface="Arial"/>
              </a:rPr>
              <a:t>sit </a:t>
            </a:r>
            <a:r>
              <a:rPr sz="2400" spc="-20" dirty="0">
                <a:latin typeface="Arial"/>
                <a:cs typeface="Arial"/>
              </a:rPr>
              <a:t>or </a:t>
            </a:r>
            <a:r>
              <a:rPr sz="2400" spc="-125" dirty="0">
                <a:latin typeface="Arial"/>
                <a:cs typeface="Arial"/>
              </a:rPr>
              <a:t>stand? </a:t>
            </a:r>
            <a:r>
              <a:rPr sz="2400" spc="-114" dirty="0">
                <a:latin typeface="Arial"/>
                <a:cs typeface="Arial"/>
              </a:rPr>
              <a:t>How </a:t>
            </a:r>
            <a:r>
              <a:rPr sz="2400" spc="-55" dirty="0">
                <a:latin typeface="Arial"/>
                <a:cs typeface="Arial"/>
              </a:rPr>
              <a:t>about </a:t>
            </a:r>
            <a:r>
              <a:rPr sz="2400" spc="-120" dirty="0">
                <a:latin typeface="Arial"/>
                <a:cs typeface="Arial"/>
              </a:rPr>
              <a:t>3-legged dog </a:t>
            </a:r>
            <a:r>
              <a:rPr sz="2400" spc="-195" dirty="0">
                <a:latin typeface="Arial"/>
                <a:cs typeface="Arial"/>
              </a:rPr>
              <a:t>vs </a:t>
            </a:r>
            <a:r>
              <a:rPr sz="2400" spc="-95" dirty="0">
                <a:latin typeface="Arial"/>
                <a:cs typeface="Arial"/>
              </a:rPr>
              <a:t>3-armed</a:t>
            </a:r>
            <a:r>
              <a:rPr sz="2400" spc="-40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monkey?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87143" y="3005310"/>
            <a:ext cx="6891655" cy="0"/>
          </a:xfrm>
          <a:custGeom>
            <a:avLst/>
            <a:gdLst/>
            <a:ahLst/>
            <a:cxnLst/>
            <a:rect l="l" t="t" r="r" b="b"/>
            <a:pathLst>
              <a:path w="6891655">
                <a:moveTo>
                  <a:pt x="0" y="0"/>
                </a:moveTo>
                <a:lnTo>
                  <a:pt x="689125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06047" y="1974675"/>
            <a:ext cx="352425" cy="1031240"/>
          </a:xfrm>
          <a:custGeom>
            <a:avLst/>
            <a:gdLst/>
            <a:ahLst/>
            <a:cxnLst/>
            <a:rect l="l" t="t" r="r" b="b"/>
            <a:pathLst>
              <a:path w="352425" h="1031239">
                <a:moveTo>
                  <a:pt x="0" y="0"/>
                </a:moveTo>
                <a:lnTo>
                  <a:pt x="352019" y="0"/>
                </a:lnTo>
                <a:lnTo>
                  <a:pt x="352019" y="1030635"/>
                </a:lnTo>
                <a:lnTo>
                  <a:pt x="0" y="103063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06047" y="1974675"/>
            <a:ext cx="352425" cy="1031240"/>
          </a:xfrm>
          <a:custGeom>
            <a:avLst/>
            <a:gdLst/>
            <a:ahLst/>
            <a:cxnLst/>
            <a:rect l="l" t="t" r="r" b="b"/>
            <a:pathLst>
              <a:path w="352425" h="1031239">
                <a:moveTo>
                  <a:pt x="0" y="0"/>
                </a:moveTo>
                <a:lnTo>
                  <a:pt x="352020" y="0"/>
                </a:lnTo>
                <a:lnTo>
                  <a:pt x="352020" y="1030635"/>
                </a:lnTo>
                <a:lnTo>
                  <a:pt x="0" y="10306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38333" y="2901541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19" y="0"/>
                </a:lnTo>
                <a:lnTo>
                  <a:pt x="352019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38333" y="2901541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20" y="0"/>
                </a:lnTo>
                <a:lnTo>
                  <a:pt x="352020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Cat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500" u="sng" spc="-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CC0 </a:t>
            </a: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public domain </a:t>
            </a:r>
            <a:r>
              <a:rPr sz="500" spc="-2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Dog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75" dirty="0">
                <a:latin typeface="Arial"/>
                <a:cs typeface="Arial"/>
              </a:rPr>
              <a:t>CC0 </a:t>
            </a:r>
            <a:r>
              <a:rPr sz="500" spc="-30" dirty="0">
                <a:latin typeface="Arial"/>
                <a:cs typeface="Arial"/>
              </a:rPr>
              <a:t>Public</a:t>
            </a:r>
            <a:r>
              <a:rPr sz="500" spc="-7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Domain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Monkey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75" dirty="0">
                <a:latin typeface="Arial"/>
                <a:cs typeface="Arial"/>
              </a:rPr>
              <a:t>CC0 </a:t>
            </a:r>
            <a:r>
              <a:rPr sz="500" spc="-30" dirty="0">
                <a:latin typeface="Arial"/>
                <a:cs typeface="Arial"/>
              </a:rPr>
              <a:t>Public</a:t>
            </a:r>
            <a:r>
              <a:rPr sz="500" spc="-6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Domain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Abstract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15" dirty="0">
                <a:latin typeface="Arial"/>
                <a:cs typeface="Arial"/>
              </a:rPr>
              <a:t>free </a:t>
            </a:r>
            <a:r>
              <a:rPr sz="500" dirty="0">
                <a:latin typeface="Arial"/>
                <a:cs typeface="Arial"/>
              </a:rPr>
              <a:t>to </a:t>
            </a:r>
            <a:r>
              <a:rPr sz="500" spc="-35" dirty="0">
                <a:latin typeface="Arial"/>
                <a:cs typeface="Arial"/>
              </a:rPr>
              <a:t>use </a:t>
            </a:r>
            <a:r>
              <a:rPr sz="500" spc="-20" dirty="0">
                <a:latin typeface="Arial"/>
                <a:cs typeface="Arial"/>
              </a:rPr>
              <a:t>under </a:t>
            </a:r>
            <a:r>
              <a:rPr sz="500" spc="-10" dirty="0">
                <a:latin typeface="Arial"/>
                <a:cs typeface="Arial"/>
              </a:rPr>
              <a:t>the </a:t>
            </a: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Pixabay</a:t>
            </a:r>
            <a:r>
              <a:rPr sz="500" u="sng" spc="-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5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license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76786" y="1788667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756065" y="1865657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85581" y="2447035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69002" y="2503559"/>
            <a:ext cx="381265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64202" y="1493011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46776" y="1581911"/>
            <a:ext cx="365760" cy="313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16939" y="29632"/>
            <a:ext cx="7419340" cy="14859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4000" spc="-165" dirty="0">
                <a:latin typeface="Arial"/>
                <a:cs typeface="Arial"/>
              </a:rPr>
              <a:t>Discriminative </a:t>
            </a:r>
            <a:r>
              <a:rPr sz="4000" spc="-360" dirty="0">
                <a:latin typeface="Arial"/>
                <a:cs typeface="Arial"/>
              </a:rPr>
              <a:t>vs </a:t>
            </a:r>
            <a:r>
              <a:rPr sz="4000" spc="-204" dirty="0">
                <a:latin typeface="Arial"/>
                <a:cs typeface="Arial"/>
              </a:rPr>
              <a:t>Generative</a:t>
            </a:r>
            <a:r>
              <a:rPr sz="4000" spc="-75" dirty="0">
                <a:latin typeface="Arial"/>
                <a:cs typeface="Arial"/>
              </a:rPr>
              <a:t> </a:t>
            </a:r>
            <a:r>
              <a:rPr sz="4000" spc="-165" dirty="0">
                <a:latin typeface="Arial"/>
                <a:cs typeface="Arial"/>
              </a:rPr>
              <a:t>Models</a:t>
            </a:r>
            <a:endParaRPr sz="4000">
              <a:latin typeface="Arial"/>
              <a:cs typeface="Arial"/>
            </a:endParaRPr>
          </a:p>
          <a:p>
            <a:pPr marR="746760" algn="r">
              <a:lnSpc>
                <a:spcPct val="100000"/>
              </a:lnSpc>
              <a:spcBef>
                <a:spcPts val="1430"/>
              </a:spcBef>
              <a:tabLst>
                <a:tab pos="6578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82462" y="1202088"/>
            <a:ext cx="405589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37188" y="1609420"/>
            <a:ext cx="352425" cy="1388110"/>
          </a:xfrm>
          <a:custGeom>
            <a:avLst/>
            <a:gdLst/>
            <a:ahLst/>
            <a:cxnLst/>
            <a:rect l="l" t="t" r="r" b="b"/>
            <a:pathLst>
              <a:path w="352425" h="1388110">
                <a:moveTo>
                  <a:pt x="0" y="0"/>
                </a:moveTo>
                <a:lnTo>
                  <a:pt x="352019" y="0"/>
                </a:lnTo>
                <a:lnTo>
                  <a:pt x="352019" y="1387988"/>
                </a:lnTo>
                <a:lnTo>
                  <a:pt x="0" y="1387988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37188" y="1609420"/>
            <a:ext cx="352425" cy="1388110"/>
          </a:xfrm>
          <a:custGeom>
            <a:avLst/>
            <a:gdLst/>
            <a:ahLst/>
            <a:cxnLst/>
            <a:rect l="l" t="t" r="r" b="b"/>
            <a:pathLst>
              <a:path w="352425" h="1388110">
                <a:moveTo>
                  <a:pt x="0" y="0"/>
                </a:moveTo>
                <a:lnTo>
                  <a:pt x="352020" y="0"/>
                </a:lnTo>
                <a:lnTo>
                  <a:pt x="352020" y="1387988"/>
                </a:lnTo>
                <a:lnTo>
                  <a:pt x="0" y="1387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67655" y="3136392"/>
            <a:ext cx="1429512" cy="1240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32288" y="3146626"/>
            <a:ext cx="1555482" cy="122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24677" y="3150457"/>
            <a:ext cx="1641665" cy="122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01020" y="3146626"/>
            <a:ext cx="1426646" cy="125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513801" y="3202939"/>
            <a:ext cx="4991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675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600" y="320833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184785" marR="661035" algn="just">
              <a:lnSpc>
                <a:spcPts val="3000"/>
              </a:lnSpc>
              <a:spcBef>
                <a:spcPts val="1735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9501" y="2252506"/>
            <a:ext cx="352425" cy="759460"/>
          </a:xfrm>
          <a:custGeom>
            <a:avLst/>
            <a:gdLst/>
            <a:ahLst/>
            <a:cxnLst/>
            <a:rect l="l" t="t" r="r" b="b"/>
            <a:pathLst>
              <a:path w="352425" h="759460">
                <a:moveTo>
                  <a:pt x="0" y="0"/>
                </a:moveTo>
                <a:lnTo>
                  <a:pt x="352019" y="0"/>
                </a:lnTo>
                <a:lnTo>
                  <a:pt x="352019" y="759451"/>
                </a:lnTo>
                <a:lnTo>
                  <a:pt x="0" y="759451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69501" y="2252506"/>
            <a:ext cx="352425" cy="759460"/>
          </a:xfrm>
          <a:custGeom>
            <a:avLst/>
            <a:gdLst/>
            <a:ahLst/>
            <a:cxnLst/>
            <a:rect l="l" t="t" r="r" b="b"/>
            <a:pathLst>
              <a:path w="352425" h="759460">
                <a:moveTo>
                  <a:pt x="0" y="0"/>
                </a:moveTo>
                <a:lnTo>
                  <a:pt x="352020" y="0"/>
                </a:lnTo>
                <a:lnTo>
                  <a:pt x="352020" y="759451"/>
                </a:lnTo>
                <a:lnTo>
                  <a:pt x="0" y="7594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78578" y="4409947"/>
            <a:ext cx="58820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10" dirty="0">
                <a:latin typeface="Arial"/>
                <a:cs typeface="Arial"/>
              </a:rPr>
              <a:t>Generative </a:t>
            </a:r>
            <a:r>
              <a:rPr sz="2400" spc="-65" dirty="0">
                <a:latin typeface="Arial"/>
                <a:cs typeface="Arial"/>
              </a:rPr>
              <a:t>model: All </a:t>
            </a:r>
            <a:r>
              <a:rPr sz="2400" spc="-110" dirty="0">
                <a:latin typeface="Arial"/>
                <a:cs typeface="Arial"/>
              </a:rPr>
              <a:t>possible </a:t>
            </a:r>
            <a:r>
              <a:rPr sz="2400" spc="-150" dirty="0">
                <a:latin typeface="Arial"/>
                <a:cs typeface="Arial"/>
              </a:rPr>
              <a:t>images</a:t>
            </a:r>
            <a:r>
              <a:rPr sz="2400" spc="-30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compete  </a:t>
            </a:r>
            <a:r>
              <a:rPr sz="2400" spc="10" dirty="0">
                <a:latin typeface="Arial"/>
                <a:cs typeface="Arial"/>
              </a:rPr>
              <a:t>with </a:t>
            </a:r>
            <a:r>
              <a:rPr sz="2400" spc="-150" dirty="0">
                <a:latin typeface="Arial"/>
                <a:cs typeface="Arial"/>
              </a:rPr>
              <a:t>each </a:t>
            </a:r>
            <a:r>
              <a:rPr sz="2400" spc="-25" dirty="0">
                <a:latin typeface="Arial"/>
                <a:cs typeface="Arial"/>
              </a:rPr>
              <a:t>other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2400" spc="-40" dirty="0">
                <a:latin typeface="Arial"/>
                <a:cs typeface="Arial"/>
              </a:rPr>
              <a:t>probability</a:t>
            </a:r>
            <a:r>
              <a:rPr sz="2400" spc="-484" dirty="0">
                <a:latin typeface="Arial"/>
                <a:cs typeface="Arial"/>
              </a:rPr>
              <a:t> </a:t>
            </a:r>
            <a:r>
              <a:rPr sz="2400" spc="-200" dirty="0">
                <a:latin typeface="Arial"/>
                <a:cs typeface="Arial"/>
              </a:rPr>
              <a:t>mass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8578" y="5516371"/>
            <a:ext cx="53371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45" dirty="0">
                <a:latin typeface="Arial"/>
                <a:cs typeface="Arial"/>
              </a:rPr>
              <a:t>Model </a:t>
            </a:r>
            <a:r>
              <a:rPr sz="2400" spc="-160" dirty="0">
                <a:latin typeface="Arial"/>
                <a:cs typeface="Arial"/>
              </a:rPr>
              <a:t>can </a:t>
            </a:r>
            <a:r>
              <a:rPr sz="2400" spc="20" dirty="0">
                <a:latin typeface="Arial"/>
                <a:cs typeface="Arial"/>
              </a:rPr>
              <a:t>“reject” </a:t>
            </a:r>
            <a:r>
              <a:rPr sz="2400" spc="-110" dirty="0">
                <a:latin typeface="Arial"/>
                <a:cs typeface="Arial"/>
              </a:rPr>
              <a:t>unreasonable </a:t>
            </a:r>
            <a:r>
              <a:rPr sz="2400" spc="-60" dirty="0">
                <a:latin typeface="Arial"/>
                <a:cs typeface="Arial"/>
              </a:rPr>
              <a:t>inputs</a:t>
            </a:r>
            <a:r>
              <a:rPr sz="2400" spc="-32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by  </a:t>
            </a:r>
            <a:r>
              <a:rPr sz="2400" spc="-140" dirty="0">
                <a:latin typeface="Arial"/>
                <a:cs typeface="Arial"/>
              </a:rPr>
              <a:t>assigning </a:t>
            </a:r>
            <a:r>
              <a:rPr sz="2400" spc="-40" dirty="0">
                <a:latin typeface="Arial"/>
                <a:cs typeface="Arial"/>
              </a:rPr>
              <a:t>them </a:t>
            </a:r>
            <a:r>
              <a:rPr sz="2400" spc="-105" dirty="0">
                <a:latin typeface="Arial"/>
                <a:cs typeface="Arial"/>
              </a:rPr>
              <a:t>small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87143" y="3005310"/>
            <a:ext cx="6891655" cy="0"/>
          </a:xfrm>
          <a:custGeom>
            <a:avLst/>
            <a:gdLst/>
            <a:ahLst/>
            <a:cxnLst/>
            <a:rect l="l" t="t" r="r" b="b"/>
            <a:pathLst>
              <a:path w="6891655">
                <a:moveTo>
                  <a:pt x="0" y="0"/>
                </a:moveTo>
                <a:lnTo>
                  <a:pt x="689125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06047" y="1974675"/>
            <a:ext cx="352425" cy="1031240"/>
          </a:xfrm>
          <a:custGeom>
            <a:avLst/>
            <a:gdLst/>
            <a:ahLst/>
            <a:cxnLst/>
            <a:rect l="l" t="t" r="r" b="b"/>
            <a:pathLst>
              <a:path w="352425" h="1031239">
                <a:moveTo>
                  <a:pt x="0" y="0"/>
                </a:moveTo>
                <a:lnTo>
                  <a:pt x="352019" y="0"/>
                </a:lnTo>
                <a:lnTo>
                  <a:pt x="352019" y="1030635"/>
                </a:lnTo>
                <a:lnTo>
                  <a:pt x="0" y="103063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06047" y="1974675"/>
            <a:ext cx="352425" cy="1031240"/>
          </a:xfrm>
          <a:custGeom>
            <a:avLst/>
            <a:gdLst/>
            <a:ahLst/>
            <a:cxnLst/>
            <a:rect l="l" t="t" r="r" b="b"/>
            <a:pathLst>
              <a:path w="352425" h="1031239">
                <a:moveTo>
                  <a:pt x="0" y="0"/>
                </a:moveTo>
                <a:lnTo>
                  <a:pt x="352020" y="0"/>
                </a:lnTo>
                <a:lnTo>
                  <a:pt x="352020" y="1030635"/>
                </a:lnTo>
                <a:lnTo>
                  <a:pt x="0" y="10306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38333" y="2901541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19" y="0"/>
                </a:lnTo>
                <a:lnTo>
                  <a:pt x="352019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38333" y="2901541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20" y="0"/>
                </a:lnTo>
                <a:lnTo>
                  <a:pt x="352020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Cat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500" u="sng" spc="-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CC0 </a:t>
            </a: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public domain </a:t>
            </a:r>
            <a:r>
              <a:rPr sz="500" spc="-2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Dog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75" dirty="0">
                <a:latin typeface="Arial"/>
                <a:cs typeface="Arial"/>
              </a:rPr>
              <a:t>CC0 </a:t>
            </a:r>
            <a:r>
              <a:rPr sz="500" spc="-30" dirty="0">
                <a:latin typeface="Arial"/>
                <a:cs typeface="Arial"/>
              </a:rPr>
              <a:t>Public</a:t>
            </a:r>
            <a:r>
              <a:rPr sz="500" spc="-7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Domain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Monkey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75" dirty="0">
                <a:latin typeface="Arial"/>
                <a:cs typeface="Arial"/>
              </a:rPr>
              <a:t>CC0 </a:t>
            </a:r>
            <a:r>
              <a:rPr sz="500" spc="-30" dirty="0">
                <a:latin typeface="Arial"/>
                <a:cs typeface="Arial"/>
              </a:rPr>
              <a:t>Public</a:t>
            </a:r>
            <a:r>
              <a:rPr sz="500" spc="-6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Domain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Abstract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15" dirty="0">
                <a:latin typeface="Arial"/>
                <a:cs typeface="Arial"/>
              </a:rPr>
              <a:t>free </a:t>
            </a:r>
            <a:r>
              <a:rPr sz="500" dirty="0">
                <a:latin typeface="Arial"/>
                <a:cs typeface="Arial"/>
              </a:rPr>
              <a:t>to </a:t>
            </a:r>
            <a:r>
              <a:rPr sz="500" spc="-35" dirty="0">
                <a:latin typeface="Arial"/>
                <a:cs typeface="Arial"/>
              </a:rPr>
              <a:t>use </a:t>
            </a:r>
            <a:r>
              <a:rPr sz="500" spc="-20" dirty="0">
                <a:latin typeface="Arial"/>
                <a:cs typeface="Arial"/>
              </a:rPr>
              <a:t>under </a:t>
            </a:r>
            <a:r>
              <a:rPr sz="500" spc="-10" dirty="0">
                <a:latin typeface="Arial"/>
                <a:cs typeface="Arial"/>
              </a:rPr>
              <a:t>the </a:t>
            </a: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Pixabay</a:t>
            </a:r>
            <a:r>
              <a:rPr sz="500" u="sng" spc="-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5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license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76786" y="1788667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756065" y="1865657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85581" y="2447035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69002" y="2503559"/>
            <a:ext cx="381265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64202" y="1493011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46776" y="1581911"/>
            <a:ext cx="365760" cy="313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16939" y="29632"/>
            <a:ext cx="7419340" cy="14859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4000" spc="-165" dirty="0">
                <a:latin typeface="Arial"/>
                <a:cs typeface="Arial"/>
              </a:rPr>
              <a:t>Discriminative </a:t>
            </a:r>
            <a:r>
              <a:rPr sz="4000" spc="-360" dirty="0">
                <a:latin typeface="Arial"/>
                <a:cs typeface="Arial"/>
              </a:rPr>
              <a:t>vs </a:t>
            </a:r>
            <a:r>
              <a:rPr sz="4000" spc="-204" dirty="0">
                <a:latin typeface="Arial"/>
                <a:cs typeface="Arial"/>
              </a:rPr>
              <a:t>Generative</a:t>
            </a:r>
            <a:r>
              <a:rPr sz="4000" spc="-75" dirty="0">
                <a:latin typeface="Arial"/>
                <a:cs typeface="Arial"/>
              </a:rPr>
              <a:t> </a:t>
            </a:r>
            <a:r>
              <a:rPr sz="4000" spc="-165" dirty="0">
                <a:latin typeface="Arial"/>
                <a:cs typeface="Arial"/>
              </a:rPr>
              <a:t>Models</a:t>
            </a:r>
            <a:endParaRPr sz="4000">
              <a:latin typeface="Arial"/>
              <a:cs typeface="Arial"/>
            </a:endParaRPr>
          </a:p>
          <a:p>
            <a:pPr marR="746760" algn="r">
              <a:lnSpc>
                <a:spcPct val="100000"/>
              </a:lnSpc>
              <a:spcBef>
                <a:spcPts val="1430"/>
              </a:spcBef>
              <a:tabLst>
                <a:tab pos="6578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82462" y="1202088"/>
            <a:ext cx="405589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37188" y="1609420"/>
            <a:ext cx="352425" cy="1388110"/>
          </a:xfrm>
          <a:custGeom>
            <a:avLst/>
            <a:gdLst/>
            <a:ahLst/>
            <a:cxnLst/>
            <a:rect l="l" t="t" r="r" b="b"/>
            <a:pathLst>
              <a:path w="352425" h="1388110">
                <a:moveTo>
                  <a:pt x="0" y="0"/>
                </a:moveTo>
                <a:lnTo>
                  <a:pt x="352019" y="0"/>
                </a:lnTo>
                <a:lnTo>
                  <a:pt x="352019" y="1387988"/>
                </a:lnTo>
                <a:lnTo>
                  <a:pt x="0" y="1387988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37188" y="1609420"/>
            <a:ext cx="352425" cy="1388110"/>
          </a:xfrm>
          <a:custGeom>
            <a:avLst/>
            <a:gdLst/>
            <a:ahLst/>
            <a:cxnLst/>
            <a:rect l="l" t="t" r="r" b="b"/>
            <a:pathLst>
              <a:path w="352425" h="1388110">
                <a:moveTo>
                  <a:pt x="0" y="0"/>
                </a:moveTo>
                <a:lnTo>
                  <a:pt x="352020" y="0"/>
                </a:lnTo>
                <a:lnTo>
                  <a:pt x="352020" y="1387988"/>
                </a:lnTo>
                <a:lnTo>
                  <a:pt x="0" y="1387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67655" y="3136392"/>
            <a:ext cx="1429512" cy="1240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32288" y="3146626"/>
            <a:ext cx="1555482" cy="122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24677" y="3150457"/>
            <a:ext cx="1641665" cy="122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01020" y="3146626"/>
            <a:ext cx="1426646" cy="125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513801" y="3202939"/>
            <a:ext cx="4991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675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A4A8E0-1A99-7B49-81DD-8CEA4D7C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Attention without RNN</a:t>
            </a:r>
          </a:p>
          <a:p>
            <a:r>
              <a:rPr lang="en-US" dirty="0"/>
              <a:t>Self-Attention without RNN</a:t>
            </a:r>
          </a:p>
          <a:p>
            <a:r>
              <a:rPr lang="en-US" dirty="0"/>
              <a:t>Transformer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Discriminative </a:t>
            </a:r>
            <a:r>
              <a:rPr sz="2800" b="1" spc="-125" dirty="0">
                <a:latin typeface="Arial"/>
                <a:cs typeface="Arial"/>
              </a:rPr>
              <a:t>Model: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p(y|x)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75" dirty="0">
                <a:latin typeface="Arial"/>
                <a:cs typeface="Arial"/>
              </a:rPr>
              <a:t>Generative </a:t>
            </a:r>
            <a:r>
              <a:rPr sz="2800" b="1" spc="-100" dirty="0">
                <a:latin typeface="Arial"/>
                <a:cs typeface="Arial"/>
              </a:rPr>
              <a:t>Model</a:t>
            </a:r>
            <a:r>
              <a:rPr sz="2800" spc="-100" dirty="0">
                <a:latin typeface="Arial"/>
                <a:cs typeface="Arial"/>
              </a:rPr>
              <a:t>: 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50" dirty="0">
                <a:latin typeface="Arial"/>
                <a:cs typeface="Arial"/>
              </a:rPr>
              <a:t>probability  </a:t>
            </a:r>
            <a:r>
              <a:rPr sz="2800" spc="-35" dirty="0">
                <a:latin typeface="Arial"/>
                <a:cs typeface="Arial"/>
              </a:rPr>
              <a:t>distribution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p(x)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9600" y="4971011"/>
            <a:ext cx="3772535" cy="118935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47015" rIns="0" bIns="0" rtlCol="0">
            <a:spAutoFit/>
          </a:bodyPr>
          <a:lstStyle/>
          <a:p>
            <a:pPr marL="184785" marR="173355">
              <a:lnSpc>
                <a:spcPts val="3000"/>
              </a:lnSpc>
              <a:spcBef>
                <a:spcPts val="1945"/>
              </a:spcBef>
            </a:pPr>
            <a:r>
              <a:rPr sz="2800" b="1" spc="-185" dirty="0">
                <a:latin typeface="Arial"/>
                <a:cs typeface="Arial"/>
              </a:rPr>
              <a:t>Conditional </a:t>
            </a:r>
            <a:r>
              <a:rPr sz="2800" b="1" spc="-175" dirty="0">
                <a:latin typeface="Arial"/>
                <a:cs typeface="Arial"/>
              </a:rPr>
              <a:t>Generative  </a:t>
            </a:r>
            <a:r>
              <a:rPr sz="2800" b="1" spc="-120" dirty="0">
                <a:latin typeface="Arial"/>
                <a:cs typeface="Arial"/>
              </a:rPr>
              <a:t>Model: </a:t>
            </a:r>
            <a:r>
              <a:rPr sz="2800" spc="-170" dirty="0">
                <a:latin typeface="Arial"/>
                <a:cs typeface="Arial"/>
              </a:rPr>
              <a:t>Learn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p(x|y)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9501" y="2087933"/>
            <a:ext cx="352425" cy="284480"/>
          </a:xfrm>
          <a:custGeom>
            <a:avLst/>
            <a:gdLst/>
            <a:ahLst/>
            <a:cxnLst/>
            <a:rect l="l" t="t" r="r" b="b"/>
            <a:pathLst>
              <a:path w="352425" h="284480">
                <a:moveTo>
                  <a:pt x="0" y="0"/>
                </a:moveTo>
                <a:lnTo>
                  <a:pt x="352019" y="0"/>
                </a:lnTo>
                <a:lnTo>
                  <a:pt x="352019" y="283940"/>
                </a:lnTo>
                <a:lnTo>
                  <a:pt x="0" y="283940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69501" y="2087933"/>
            <a:ext cx="352425" cy="284480"/>
          </a:xfrm>
          <a:custGeom>
            <a:avLst/>
            <a:gdLst/>
            <a:ahLst/>
            <a:cxnLst/>
            <a:rect l="l" t="t" r="r" b="b"/>
            <a:pathLst>
              <a:path w="352425" h="284480">
                <a:moveTo>
                  <a:pt x="0" y="0"/>
                </a:moveTo>
                <a:lnTo>
                  <a:pt x="352020" y="0"/>
                </a:lnTo>
                <a:lnTo>
                  <a:pt x="352020" y="283940"/>
                </a:lnTo>
                <a:lnTo>
                  <a:pt x="0" y="2839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68836" y="5336540"/>
            <a:ext cx="5643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latin typeface="Arial"/>
                <a:cs typeface="Arial"/>
              </a:rPr>
              <a:t>Conditional </a:t>
            </a:r>
            <a:r>
              <a:rPr sz="2400" spc="-110" dirty="0">
                <a:latin typeface="Arial"/>
                <a:cs typeface="Arial"/>
              </a:rPr>
              <a:t>Generative </a:t>
            </a:r>
            <a:r>
              <a:rPr sz="2400" spc="-45" dirty="0">
                <a:latin typeface="Arial"/>
                <a:cs typeface="Arial"/>
              </a:rPr>
              <a:t>Model: </a:t>
            </a:r>
            <a:r>
              <a:rPr sz="2400" spc="-229" dirty="0">
                <a:latin typeface="Arial"/>
                <a:cs typeface="Arial"/>
              </a:rPr>
              <a:t>Each </a:t>
            </a:r>
            <a:r>
              <a:rPr sz="2400" spc="-110" dirty="0">
                <a:latin typeface="Arial"/>
                <a:cs typeface="Arial"/>
              </a:rPr>
              <a:t>possible  </a:t>
            </a:r>
            <a:r>
              <a:rPr sz="2400" spc="-75" dirty="0">
                <a:latin typeface="Arial"/>
                <a:cs typeface="Arial"/>
              </a:rPr>
              <a:t>label </a:t>
            </a:r>
            <a:r>
              <a:rPr sz="2400" spc="-114" dirty="0">
                <a:latin typeface="Arial"/>
                <a:cs typeface="Arial"/>
              </a:rPr>
              <a:t>induces </a:t>
            </a:r>
            <a:r>
              <a:rPr sz="2400" spc="-190" dirty="0">
                <a:latin typeface="Arial"/>
                <a:cs typeface="Arial"/>
              </a:rPr>
              <a:t>a </a:t>
            </a:r>
            <a:r>
              <a:rPr sz="2400" spc="-45" dirty="0">
                <a:latin typeface="Arial"/>
                <a:cs typeface="Arial"/>
              </a:rPr>
              <a:t>competition </a:t>
            </a:r>
            <a:r>
              <a:rPr sz="2400" spc="-125" dirty="0">
                <a:latin typeface="Arial"/>
                <a:cs typeface="Arial"/>
              </a:rPr>
              <a:t>among </a:t>
            </a:r>
            <a:r>
              <a:rPr sz="2400" spc="-50" dirty="0">
                <a:latin typeface="Arial"/>
                <a:cs typeface="Arial"/>
              </a:rPr>
              <a:t>all</a:t>
            </a:r>
            <a:r>
              <a:rPr sz="2400" spc="-29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7143" y="2373537"/>
            <a:ext cx="6891655" cy="0"/>
          </a:xfrm>
          <a:custGeom>
            <a:avLst/>
            <a:gdLst/>
            <a:ahLst/>
            <a:cxnLst/>
            <a:rect l="l" t="t" r="r" b="b"/>
            <a:pathLst>
              <a:path w="6891655">
                <a:moveTo>
                  <a:pt x="0" y="0"/>
                </a:moveTo>
                <a:lnTo>
                  <a:pt x="689125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06047" y="1586523"/>
            <a:ext cx="352425" cy="779145"/>
          </a:xfrm>
          <a:custGeom>
            <a:avLst/>
            <a:gdLst/>
            <a:ahLst/>
            <a:cxnLst/>
            <a:rect l="l" t="t" r="r" b="b"/>
            <a:pathLst>
              <a:path w="352425" h="779144">
                <a:moveTo>
                  <a:pt x="0" y="0"/>
                </a:moveTo>
                <a:lnTo>
                  <a:pt x="352019" y="0"/>
                </a:lnTo>
                <a:lnTo>
                  <a:pt x="352019" y="778703"/>
                </a:lnTo>
                <a:lnTo>
                  <a:pt x="0" y="778703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06047" y="1586523"/>
            <a:ext cx="352425" cy="779145"/>
          </a:xfrm>
          <a:custGeom>
            <a:avLst/>
            <a:gdLst/>
            <a:ahLst/>
            <a:cxnLst/>
            <a:rect l="l" t="t" r="r" b="b"/>
            <a:pathLst>
              <a:path w="352425" h="779144">
                <a:moveTo>
                  <a:pt x="0" y="0"/>
                </a:moveTo>
                <a:lnTo>
                  <a:pt x="352020" y="0"/>
                </a:lnTo>
                <a:lnTo>
                  <a:pt x="352020" y="778703"/>
                </a:lnTo>
                <a:lnTo>
                  <a:pt x="0" y="77870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38333" y="2261455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19" y="0"/>
                </a:lnTo>
                <a:lnTo>
                  <a:pt x="352019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38333" y="2261455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20" y="0"/>
                </a:lnTo>
                <a:lnTo>
                  <a:pt x="352020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Cat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500" u="sng" spc="-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CC0 </a:t>
            </a: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public domain </a:t>
            </a:r>
            <a:r>
              <a:rPr sz="500" spc="-2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Dog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75" dirty="0">
                <a:latin typeface="Arial"/>
                <a:cs typeface="Arial"/>
              </a:rPr>
              <a:t>CC0 </a:t>
            </a:r>
            <a:r>
              <a:rPr sz="500" spc="-30" dirty="0">
                <a:latin typeface="Arial"/>
                <a:cs typeface="Arial"/>
              </a:rPr>
              <a:t>Public</a:t>
            </a:r>
            <a:r>
              <a:rPr sz="500" spc="-7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Domain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Monkey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</a:t>
            </a:r>
            <a:r>
              <a:rPr sz="5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75" dirty="0">
                <a:latin typeface="Arial"/>
                <a:cs typeface="Arial"/>
              </a:rPr>
              <a:t>CC0 </a:t>
            </a:r>
            <a:r>
              <a:rPr sz="500" spc="-30" dirty="0">
                <a:latin typeface="Arial"/>
                <a:cs typeface="Arial"/>
              </a:rPr>
              <a:t>Public</a:t>
            </a:r>
            <a:r>
              <a:rPr sz="500" spc="-6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Domain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Abstract </a:t>
            </a:r>
            <a:r>
              <a:rPr sz="5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image </a:t>
            </a:r>
            <a:r>
              <a:rPr sz="500" spc="-30" dirty="0">
                <a:latin typeface="Arial"/>
                <a:cs typeface="Arial"/>
              </a:rPr>
              <a:t>is </a:t>
            </a:r>
            <a:r>
              <a:rPr sz="500" spc="-15" dirty="0">
                <a:latin typeface="Arial"/>
                <a:cs typeface="Arial"/>
              </a:rPr>
              <a:t>free </a:t>
            </a:r>
            <a:r>
              <a:rPr sz="500" dirty="0">
                <a:latin typeface="Arial"/>
                <a:cs typeface="Arial"/>
              </a:rPr>
              <a:t>to </a:t>
            </a:r>
            <a:r>
              <a:rPr sz="500" spc="-35" dirty="0">
                <a:latin typeface="Arial"/>
                <a:cs typeface="Arial"/>
              </a:rPr>
              <a:t>use </a:t>
            </a:r>
            <a:r>
              <a:rPr sz="500" spc="-20" dirty="0">
                <a:latin typeface="Arial"/>
                <a:cs typeface="Arial"/>
              </a:rPr>
              <a:t>under </a:t>
            </a:r>
            <a:r>
              <a:rPr sz="500" spc="-10" dirty="0">
                <a:latin typeface="Arial"/>
                <a:cs typeface="Arial"/>
              </a:rPr>
              <a:t>the </a:t>
            </a:r>
            <a:r>
              <a:rPr sz="5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Pixabay</a:t>
            </a:r>
            <a:r>
              <a:rPr sz="500" u="sng" spc="-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 </a:t>
            </a:r>
            <a:r>
              <a:rPr sz="5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license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03417" y="1630171"/>
            <a:ext cx="128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95" dirty="0">
                <a:latin typeface="Arial"/>
                <a:cs typeface="Arial"/>
              </a:rPr>
              <a:t>|</a:t>
            </a:r>
            <a:r>
              <a:rPr sz="2400" spc="170" dirty="0">
                <a:latin typeface="Arial"/>
                <a:cs typeface="Arial"/>
              </a:rPr>
              <a:t>c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25" dirty="0">
                <a:latin typeface="Arial"/>
                <a:cs typeface="Arial"/>
              </a:rPr>
              <a:t>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82696" y="1707514"/>
            <a:ext cx="381265" cy="284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185581" y="1806955"/>
            <a:ext cx="128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95" dirty="0">
                <a:latin typeface="Arial"/>
                <a:cs typeface="Arial"/>
              </a:rPr>
              <a:t>|</a:t>
            </a:r>
            <a:r>
              <a:rPr sz="2400" spc="170" dirty="0">
                <a:latin typeface="Arial"/>
                <a:cs typeface="Arial"/>
              </a:rPr>
              <a:t>c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25" dirty="0">
                <a:latin typeface="Arial"/>
                <a:cs typeface="Arial"/>
              </a:rPr>
              <a:t>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69002" y="1863474"/>
            <a:ext cx="381265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6939" y="95672"/>
            <a:ext cx="7419340" cy="1380490"/>
          </a:xfrm>
          <a:prstGeom prst="rect">
            <a:avLst/>
          </a:prstGeom>
        </p:spPr>
        <p:txBody>
          <a:bodyPr vert="horz" wrap="square" lIns="0" tIns="2495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sz="4000" spc="-165" dirty="0">
                <a:latin typeface="Arial"/>
                <a:cs typeface="Arial"/>
              </a:rPr>
              <a:t>Discriminative </a:t>
            </a:r>
            <a:r>
              <a:rPr sz="4000" spc="-360" dirty="0">
                <a:latin typeface="Arial"/>
                <a:cs typeface="Arial"/>
              </a:rPr>
              <a:t>vs </a:t>
            </a:r>
            <a:r>
              <a:rPr sz="4000" spc="-204" dirty="0">
                <a:latin typeface="Arial"/>
                <a:cs typeface="Arial"/>
              </a:rPr>
              <a:t>Generative</a:t>
            </a:r>
            <a:r>
              <a:rPr sz="4000" spc="-75" dirty="0">
                <a:latin typeface="Arial"/>
                <a:cs typeface="Arial"/>
              </a:rPr>
              <a:t> </a:t>
            </a:r>
            <a:r>
              <a:rPr sz="4000" spc="-165" dirty="0">
                <a:latin typeface="Arial"/>
                <a:cs typeface="Arial"/>
              </a:rPr>
              <a:t>Models</a:t>
            </a:r>
            <a:endParaRPr sz="4000">
              <a:latin typeface="Arial"/>
              <a:cs typeface="Arial"/>
            </a:endParaRPr>
          </a:p>
          <a:p>
            <a:pPr marL="3968750">
              <a:lnSpc>
                <a:spcPct val="100000"/>
              </a:lnSpc>
              <a:spcBef>
                <a:spcPts val="1120"/>
              </a:spcBef>
              <a:tabLst>
                <a:tab pos="4627245" algn="l"/>
              </a:tabLst>
            </a:pPr>
            <a:r>
              <a:rPr sz="2400" spc="-220" dirty="0">
                <a:latin typeface="Arial"/>
                <a:cs typeface="Arial"/>
              </a:rPr>
              <a:t>P(	</a:t>
            </a:r>
            <a:r>
              <a:rPr sz="2400" spc="20" dirty="0">
                <a:latin typeface="Arial"/>
                <a:cs typeface="Arial"/>
              </a:rPr>
              <a:t>|cat)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57215" y="1173480"/>
            <a:ext cx="362712" cy="316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6576" y="1750724"/>
            <a:ext cx="405589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37188" y="2137195"/>
            <a:ext cx="352425" cy="220345"/>
          </a:xfrm>
          <a:custGeom>
            <a:avLst/>
            <a:gdLst/>
            <a:ahLst/>
            <a:cxnLst/>
            <a:rect l="l" t="t" r="r" b="b"/>
            <a:pathLst>
              <a:path w="352425" h="220344">
                <a:moveTo>
                  <a:pt x="0" y="0"/>
                </a:moveTo>
                <a:lnTo>
                  <a:pt x="352019" y="0"/>
                </a:lnTo>
                <a:lnTo>
                  <a:pt x="352019" y="220126"/>
                </a:lnTo>
                <a:lnTo>
                  <a:pt x="0" y="220126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37188" y="2137195"/>
            <a:ext cx="352425" cy="220345"/>
          </a:xfrm>
          <a:custGeom>
            <a:avLst/>
            <a:gdLst/>
            <a:ahLst/>
            <a:cxnLst/>
            <a:rect l="l" t="t" r="r" b="b"/>
            <a:pathLst>
              <a:path w="352425" h="220344">
                <a:moveTo>
                  <a:pt x="0" y="0"/>
                </a:moveTo>
                <a:lnTo>
                  <a:pt x="352020" y="0"/>
                </a:lnTo>
                <a:lnTo>
                  <a:pt x="352020" y="220127"/>
                </a:lnTo>
                <a:lnTo>
                  <a:pt x="0" y="22012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67655" y="3886200"/>
            <a:ext cx="1429512" cy="1237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32288" y="3894771"/>
            <a:ext cx="1555482" cy="122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24677" y="3898601"/>
            <a:ext cx="1641665" cy="122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01020" y="3894771"/>
            <a:ext cx="1426646" cy="125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513801" y="3693667"/>
            <a:ext cx="4991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675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769501" y="3479069"/>
            <a:ext cx="352425" cy="284480"/>
          </a:xfrm>
          <a:custGeom>
            <a:avLst/>
            <a:gdLst/>
            <a:ahLst/>
            <a:cxnLst/>
            <a:rect l="l" t="t" r="r" b="b"/>
            <a:pathLst>
              <a:path w="352425" h="284479">
                <a:moveTo>
                  <a:pt x="0" y="0"/>
                </a:moveTo>
                <a:lnTo>
                  <a:pt x="352019" y="0"/>
                </a:lnTo>
                <a:lnTo>
                  <a:pt x="352019" y="283940"/>
                </a:lnTo>
                <a:lnTo>
                  <a:pt x="0" y="283940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69501" y="3479069"/>
            <a:ext cx="352425" cy="284480"/>
          </a:xfrm>
          <a:custGeom>
            <a:avLst/>
            <a:gdLst/>
            <a:ahLst/>
            <a:cxnLst/>
            <a:rect l="l" t="t" r="r" b="b"/>
            <a:pathLst>
              <a:path w="352425" h="284479">
                <a:moveTo>
                  <a:pt x="0" y="0"/>
                </a:moveTo>
                <a:lnTo>
                  <a:pt x="352020" y="0"/>
                </a:lnTo>
                <a:lnTo>
                  <a:pt x="352020" y="283940"/>
                </a:lnTo>
                <a:lnTo>
                  <a:pt x="0" y="2839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7143" y="3764673"/>
            <a:ext cx="6891655" cy="0"/>
          </a:xfrm>
          <a:custGeom>
            <a:avLst/>
            <a:gdLst/>
            <a:ahLst/>
            <a:cxnLst/>
            <a:rect l="l" t="t" r="r" b="b"/>
            <a:pathLst>
              <a:path w="6891655">
                <a:moveTo>
                  <a:pt x="0" y="0"/>
                </a:moveTo>
                <a:lnTo>
                  <a:pt x="689125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06047" y="3519194"/>
            <a:ext cx="352425" cy="237490"/>
          </a:xfrm>
          <a:custGeom>
            <a:avLst/>
            <a:gdLst/>
            <a:ahLst/>
            <a:cxnLst/>
            <a:rect l="l" t="t" r="r" b="b"/>
            <a:pathLst>
              <a:path w="352425" h="237489">
                <a:moveTo>
                  <a:pt x="0" y="0"/>
                </a:moveTo>
                <a:lnTo>
                  <a:pt x="352019" y="0"/>
                </a:lnTo>
                <a:lnTo>
                  <a:pt x="352019" y="237168"/>
                </a:lnTo>
                <a:lnTo>
                  <a:pt x="0" y="237168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6047" y="3519194"/>
            <a:ext cx="352425" cy="237490"/>
          </a:xfrm>
          <a:custGeom>
            <a:avLst/>
            <a:gdLst/>
            <a:ahLst/>
            <a:cxnLst/>
            <a:rect l="l" t="t" r="r" b="b"/>
            <a:pathLst>
              <a:path w="352425" h="237489">
                <a:moveTo>
                  <a:pt x="0" y="0"/>
                </a:moveTo>
                <a:lnTo>
                  <a:pt x="352020" y="0"/>
                </a:lnTo>
                <a:lnTo>
                  <a:pt x="352020" y="237169"/>
                </a:lnTo>
                <a:lnTo>
                  <a:pt x="0" y="23716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38333" y="3652592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19" y="0"/>
                </a:lnTo>
                <a:lnTo>
                  <a:pt x="352019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38333" y="3652592"/>
            <a:ext cx="352425" cy="95885"/>
          </a:xfrm>
          <a:custGeom>
            <a:avLst/>
            <a:gdLst/>
            <a:ahLst/>
            <a:cxnLst/>
            <a:rect l="l" t="t" r="r" b="b"/>
            <a:pathLst>
              <a:path w="352425" h="95885">
                <a:moveTo>
                  <a:pt x="0" y="0"/>
                </a:moveTo>
                <a:lnTo>
                  <a:pt x="352020" y="0"/>
                </a:lnTo>
                <a:lnTo>
                  <a:pt x="352020" y="95867"/>
                </a:lnTo>
                <a:lnTo>
                  <a:pt x="0" y="9586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203417" y="3020059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20" dirty="0">
                <a:latin typeface="Arial"/>
                <a:cs typeface="Arial"/>
              </a:rPr>
              <a:t>|</a:t>
            </a:r>
            <a:r>
              <a:rPr sz="2400" spc="27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82696" y="3098652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185581" y="3199891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20" dirty="0">
                <a:latin typeface="Arial"/>
                <a:cs typeface="Arial"/>
              </a:rPr>
              <a:t>|</a:t>
            </a:r>
            <a:r>
              <a:rPr sz="2400" spc="27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469002" y="3254612"/>
            <a:ext cx="381265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873255" y="2867659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20" dirty="0">
                <a:latin typeface="Arial"/>
                <a:cs typeface="Arial"/>
              </a:rPr>
              <a:t>|</a:t>
            </a:r>
            <a:r>
              <a:rPr sz="2400" spc="27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57215" y="2956560"/>
            <a:ext cx="362712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01439" y="1672844"/>
            <a:ext cx="137922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220" dirty="0">
                <a:latin typeface="Arial"/>
                <a:cs typeface="Arial"/>
              </a:rPr>
              <a:t>P(	</a:t>
            </a:r>
            <a:r>
              <a:rPr sz="2400" spc="20" dirty="0">
                <a:latin typeface="Arial"/>
                <a:cs typeface="Arial"/>
              </a:rPr>
              <a:t>|cat)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70560" algn="l"/>
              </a:tabLst>
            </a:pPr>
            <a:r>
              <a:rPr sz="2400" spc="-295" dirty="0">
                <a:latin typeface="Arial"/>
                <a:cs typeface="Arial"/>
              </a:rPr>
              <a:t>P</a:t>
            </a:r>
            <a:r>
              <a:rPr sz="2400" spc="-14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20" dirty="0">
                <a:latin typeface="Arial"/>
                <a:cs typeface="Arial"/>
              </a:rPr>
              <a:t>|</a:t>
            </a:r>
            <a:r>
              <a:rPr sz="2400" spc="27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o</a:t>
            </a:r>
            <a:r>
              <a:rPr sz="2400" spc="-150" dirty="0">
                <a:latin typeface="Arial"/>
                <a:cs typeface="Arial"/>
              </a:rPr>
              <a:t>g</a:t>
            </a:r>
            <a:r>
              <a:rPr sz="2400" spc="-7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766576" y="2618159"/>
            <a:ext cx="405589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188" y="3069819"/>
            <a:ext cx="352425" cy="678815"/>
          </a:xfrm>
          <a:custGeom>
            <a:avLst/>
            <a:gdLst/>
            <a:ahLst/>
            <a:cxnLst/>
            <a:rect l="l" t="t" r="r" b="b"/>
            <a:pathLst>
              <a:path w="352425" h="678814">
                <a:moveTo>
                  <a:pt x="0" y="0"/>
                </a:moveTo>
                <a:lnTo>
                  <a:pt x="352019" y="0"/>
                </a:lnTo>
                <a:lnTo>
                  <a:pt x="352019" y="678639"/>
                </a:lnTo>
                <a:lnTo>
                  <a:pt x="0" y="67863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37188" y="3069819"/>
            <a:ext cx="352425" cy="678815"/>
          </a:xfrm>
          <a:custGeom>
            <a:avLst/>
            <a:gdLst/>
            <a:ahLst/>
            <a:cxnLst/>
            <a:rect l="l" t="t" r="r" b="b"/>
            <a:pathLst>
              <a:path w="352425" h="678814">
                <a:moveTo>
                  <a:pt x="0" y="0"/>
                </a:moveTo>
                <a:lnTo>
                  <a:pt x="352020" y="0"/>
                </a:lnTo>
                <a:lnTo>
                  <a:pt x="352020" y="678639"/>
                </a:lnTo>
                <a:lnTo>
                  <a:pt x="0" y="678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0352A6-9D2F-2A48-AE83-9C853FD65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478"/>
            <a:ext cx="12192000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2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A055C13-6627-724E-81D8-71FCBCFD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69"/>
            <a:ext cx="12192000" cy="63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E749CC4-F538-FF4A-9DB2-72D757DE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102"/>
            <a:ext cx="12192000" cy="63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FFFB133-243D-D94C-A0B1-D3A0710F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930"/>
            <a:ext cx="12192000" cy="63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0B651724-D5BE-5E4F-9C12-64F5C424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332"/>
            <a:ext cx="12192000" cy="62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9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587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Taxonomy </a:t>
            </a:r>
            <a:r>
              <a:rPr spc="-30" dirty="0"/>
              <a:t>of </a:t>
            </a:r>
            <a:r>
              <a:rPr spc="-200" dirty="0"/>
              <a:t>Generative</a:t>
            </a:r>
            <a:r>
              <a:rPr spc="-315" dirty="0"/>
              <a:t> </a:t>
            </a:r>
            <a:r>
              <a:rPr spc="-16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7226" y="1385506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415"/>
              </a:spcBef>
            </a:pPr>
            <a:r>
              <a:rPr sz="2400" b="1" spc="-150" dirty="0">
                <a:latin typeface="Arial"/>
                <a:cs typeface="Arial"/>
              </a:rPr>
              <a:t>Generative</a:t>
            </a:r>
            <a:r>
              <a:rPr sz="2400" b="1" spc="-135" dirty="0">
                <a:latin typeface="Arial"/>
                <a:cs typeface="Arial"/>
              </a:rPr>
              <a:t> </a:t>
            </a:r>
            <a:r>
              <a:rPr sz="2400" b="1" spc="-19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969" y="2319229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434"/>
              </a:spcBef>
            </a:pPr>
            <a:r>
              <a:rPr sz="2400" spc="-85" dirty="0">
                <a:latin typeface="Arial"/>
                <a:cs typeface="Arial"/>
              </a:rPr>
              <a:t>Explicit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density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6544" y="2324263"/>
            <a:ext cx="222123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15"/>
              </a:spcBef>
            </a:pPr>
            <a:r>
              <a:rPr sz="2400" spc="-35" dirty="0">
                <a:latin typeface="Arial"/>
                <a:cs typeface="Arial"/>
              </a:rPr>
              <a:t>Implicit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density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2351" y="3362756"/>
            <a:ext cx="197167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14680">
              <a:lnSpc>
                <a:spcPct val="100000"/>
              </a:lnSpc>
              <a:spcBef>
                <a:spcPts val="425"/>
              </a:spcBef>
            </a:pPr>
            <a:r>
              <a:rPr sz="2400" spc="-75" dirty="0">
                <a:latin typeface="Arial"/>
                <a:cs typeface="Arial"/>
              </a:rPr>
              <a:t>Direct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721" y="3362757"/>
            <a:ext cx="234759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425"/>
              </a:spcBef>
            </a:pPr>
            <a:r>
              <a:rPr sz="2400" spc="-125" dirty="0">
                <a:latin typeface="Arial"/>
                <a:cs typeface="Arial"/>
              </a:rPr>
              <a:t>Tractable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density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5161" y="3362757"/>
            <a:ext cx="284416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425"/>
              </a:spcBef>
            </a:pPr>
            <a:r>
              <a:rPr sz="2400" spc="-90" dirty="0">
                <a:latin typeface="Arial"/>
                <a:cs typeface="Arial"/>
              </a:rPr>
              <a:t>Approximate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density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1001" y="3367730"/>
            <a:ext cx="197675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434"/>
              </a:spcBef>
            </a:pPr>
            <a:r>
              <a:rPr sz="2400" spc="-85" dirty="0">
                <a:latin typeface="Arial"/>
                <a:cs typeface="Arial"/>
              </a:rPr>
              <a:t>Markov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Chain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6841" y="4794131"/>
            <a:ext cx="231140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434"/>
              </a:spcBef>
            </a:pPr>
            <a:r>
              <a:rPr sz="2400" spc="-85" dirty="0">
                <a:latin typeface="Arial"/>
                <a:cs typeface="Arial"/>
              </a:rPr>
              <a:t>Variational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53215" y="4794131"/>
            <a:ext cx="281495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434"/>
              </a:spcBef>
            </a:pPr>
            <a:r>
              <a:rPr sz="2400" spc="-85" dirty="0">
                <a:latin typeface="Arial"/>
                <a:cs typeface="Arial"/>
              </a:rPr>
              <a:t>Markov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Chain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36040" y="5399023"/>
            <a:ext cx="2704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60" dirty="0">
                <a:latin typeface="Arial"/>
                <a:cs typeface="Arial"/>
              </a:rPr>
              <a:t>Variational</a:t>
            </a:r>
            <a:r>
              <a:rPr sz="2100" spc="-140" dirty="0">
                <a:latin typeface="Arial"/>
                <a:cs typeface="Arial"/>
              </a:rPr>
              <a:t> </a:t>
            </a:r>
            <a:r>
              <a:rPr sz="2100" spc="-60" dirty="0">
                <a:latin typeface="Arial"/>
                <a:cs typeface="Arial"/>
              </a:rPr>
              <a:t>Autoencoder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0283" y="5399023"/>
            <a:ext cx="22244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75" dirty="0">
                <a:latin typeface="Arial"/>
                <a:cs typeface="Arial"/>
              </a:rPr>
              <a:t>Boltzmann</a:t>
            </a:r>
            <a:r>
              <a:rPr sz="2100" spc="-130" dirty="0">
                <a:latin typeface="Arial"/>
                <a:cs typeface="Arial"/>
              </a:rPr>
              <a:t> </a:t>
            </a:r>
            <a:r>
              <a:rPr sz="2100" spc="-65" dirty="0">
                <a:latin typeface="Arial"/>
                <a:cs typeface="Arial"/>
              </a:rPr>
              <a:t>Machine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5284" y="3932935"/>
            <a:ext cx="4933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80" dirty="0">
                <a:latin typeface="Arial"/>
                <a:cs typeface="Arial"/>
              </a:rPr>
              <a:t>G</a:t>
            </a:r>
            <a:r>
              <a:rPr sz="2100" spc="-335" dirty="0">
                <a:latin typeface="Arial"/>
                <a:cs typeface="Arial"/>
              </a:rPr>
              <a:t>S</a:t>
            </a:r>
            <a:r>
              <a:rPr sz="2100" spc="-165" dirty="0">
                <a:latin typeface="Arial"/>
                <a:cs typeface="Arial"/>
              </a:rPr>
              <a:t>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81843" y="3981704"/>
            <a:ext cx="2520950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-85" dirty="0">
                <a:latin typeface="Arial"/>
                <a:cs typeface="Arial"/>
              </a:rPr>
              <a:t>Generative </a:t>
            </a:r>
            <a:r>
              <a:rPr sz="2100" spc="-80" dirty="0">
                <a:latin typeface="Arial"/>
                <a:cs typeface="Arial"/>
              </a:rPr>
              <a:t>Adversarial  </a:t>
            </a:r>
            <a:r>
              <a:rPr sz="2100" spc="-65" dirty="0">
                <a:latin typeface="Arial"/>
                <a:cs typeface="Arial"/>
              </a:rPr>
              <a:t>Networks</a:t>
            </a:r>
            <a:r>
              <a:rPr sz="2100" spc="-95" dirty="0">
                <a:latin typeface="Arial"/>
                <a:cs typeface="Arial"/>
              </a:rPr>
              <a:t> </a:t>
            </a:r>
            <a:r>
              <a:rPr sz="2100" spc="-155" dirty="0">
                <a:latin typeface="Arial"/>
                <a:cs typeface="Arial"/>
              </a:rPr>
              <a:t>(GANs)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8240" y="2835879"/>
            <a:ext cx="812800" cy="527050"/>
          </a:xfrm>
          <a:custGeom>
            <a:avLst/>
            <a:gdLst/>
            <a:ahLst/>
            <a:cxnLst/>
            <a:rect l="l" t="t" r="r" b="b"/>
            <a:pathLst>
              <a:path w="812800" h="527050">
                <a:moveTo>
                  <a:pt x="43502" y="453628"/>
                </a:moveTo>
                <a:lnTo>
                  <a:pt x="0" y="526878"/>
                </a:lnTo>
                <a:lnTo>
                  <a:pt x="84701" y="517730"/>
                </a:lnTo>
                <a:lnTo>
                  <a:pt x="73665" y="500559"/>
                </a:lnTo>
                <a:lnTo>
                  <a:pt x="58568" y="500559"/>
                </a:lnTo>
                <a:lnTo>
                  <a:pt x="48268" y="484532"/>
                </a:lnTo>
                <a:lnTo>
                  <a:pt x="58952" y="477666"/>
                </a:lnTo>
                <a:lnTo>
                  <a:pt x="43502" y="453628"/>
                </a:lnTo>
                <a:close/>
              </a:path>
              <a:path w="812800" h="527050">
                <a:moveTo>
                  <a:pt x="58952" y="477666"/>
                </a:moveTo>
                <a:lnTo>
                  <a:pt x="48268" y="484532"/>
                </a:lnTo>
                <a:lnTo>
                  <a:pt x="58568" y="500559"/>
                </a:lnTo>
                <a:lnTo>
                  <a:pt x="69252" y="493692"/>
                </a:lnTo>
                <a:lnTo>
                  <a:pt x="58952" y="477666"/>
                </a:lnTo>
                <a:close/>
              </a:path>
              <a:path w="812800" h="527050">
                <a:moveTo>
                  <a:pt x="69252" y="493692"/>
                </a:moveTo>
                <a:lnTo>
                  <a:pt x="58568" y="500559"/>
                </a:lnTo>
                <a:lnTo>
                  <a:pt x="73665" y="500559"/>
                </a:lnTo>
                <a:lnTo>
                  <a:pt x="69252" y="493692"/>
                </a:lnTo>
                <a:close/>
              </a:path>
              <a:path w="812800" h="527050">
                <a:moveTo>
                  <a:pt x="802168" y="0"/>
                </a:moveTo>
                <a:lnTo>
                  <a:pt x="58952" y="477666"/>
                </a:lnTo>
                <a:lnTo>
                  <a:pt x="69252" y="493692"/>
                </a:lnTo>
                <a:lnTo>
                  <a:pt x="812468" y="16024"/>
                </a:lnTo>
                <a:lnTo>
                  <a:pt x="80216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74400" y="2834417"/>
            <a:ext cx="2223135" cy="548640"/>
          </a:xfrm>
          <a:custGeom>
            <a:avLst/>
            <a:gdLst/>
            <a:ahLst/>
            <a:cxnLst/>
            <a:rect l="l" t="t" r="r" b="b"/>
            <a:pathLst>
              <a:path w="2223135" h="548639">
                <a:moveTo>
                  <a:pt x="2146422" y="520270"/>
                </a:moveTo>
                <a:lnTo>
                  <a:pt x="2139918" y="548096"/>
                </a:lnTo>
                <a:lnTo>
                  <a:pt x="2222790" y="528340"/>
                </a:lnTo>
                <a:lnTo>
                  <a:pt x="2216555" y="523159"/>
                </a:lnTo>
                <a:lnTo>
                  <a:pt x="2158782" y="523159"/>
                </a:lnTo>
                <a:lnTo>
                  <a:pt x="2146422" y="520270"/>
                </a:lnTo>
                <a:close/>
              </a:path>
              <a:path w="2223135" h="548639">
                <a:moveTo>
                  <a:pt x="2150758" y="501720"/>
                </a:moveTo>
                <a:lnTo>
                  <a:pt x="2146422" y="520270"/>
                </a:lnTo>
                <a:lnTo>
                  <a:pt x="2158782" y="523159"/>
                </a:lnTo>
                <a:lnTo>
                  <a:pt x="2163119" y="504610"/>
                </a:lnTo>
                <a:lnTo>
                  <a:pt x="2150758" y="501720"/>
                </a:lnTo>
                <a:close/>
              </a:path>
              <a:path w="2223135" h="548639">
                <a:moveTo>
                  <a:pt x="2157262" y="473896"/>
                </a:moveTo>
                <a:lnTo>
                  <a:pt x="2150758" y="501720"/>
                </a:lnTo>
                <a:lnTo>
                  <a:pt x="2163119" y="504610"/>
                </a:lnTo>
                <a:lnTo>
                  <a:pt x="2158782" y="523159"/>
                </a:lnTo>
                <a:lnTo>
                  <a:pt x="2216555" y="523159"/>
                </a:lnTo>
                <a:lnTo>
                  <a:pt x="2157262" y="473896"/>
                </a:lnTo>
                <a:close/>
              </a:path>
              <a:path w="2223135" h="548639">
                <a:moveTo>
                  <a:pt x="4337" y="0"/>
                </a:moveTo>
                <a:lnTo>
                  <a:pt x="0" y="18549"/>
                </a:lnTo>
                <a:lnTo>
                  <a:pt x="2146422" y="520270"/>
                </a:lnTo>
                <a:lnTo>
                  <a:pt x="2150758" y="501720"/>
                </a:lnTo>
                <a:lnTo>
                  <a:pt x="433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5559" y="1900714"/>
            <a:ext cx="2740025" cy="445134"/>
          </a:xfrm>
          <a:custGeom>
            <a:avLst/>
            <a:gdLst/>
            <a:ahLst/>
            <a:cxnLst/>
            <a:rect l="l" t="t" r="r" b="b"/>
            <a:pathLst>
              <a:path w="2740025" h="445135">
                <a:moveTo>
                  <a:pt x="69733" y="369572"/>
                </a:moveTo>
                <a:lnTo>
                  <a:pt x="0" y="418514"/>
                </a:lnTo>
                <a:lnTo>
                  <a:pt x="80992" y="444935"/>
                </a:lnTo>
                <a:lnTo>
                  <a:pt x="77050" y="418550"/>
                </a:lnTo>
                <a:lnTo>
                  <a:pt x="64218" y="418550"/>
                </a:lnTo>
                <a:lnTo>
                  <a:pt x="61403" y="399708"/>
                </a:lnTo>
                <a:lnTo>
                  <a:pt x="73955" y="397832"/>
                </a:lnTo>
                <a:lnTo>
                  <a:pt x="69733" y="369572"/>
                </a:lnTo>
                <a:close/>
              </a:path>
              <a:path w="2740025" h="445135">
                <a:moveTo>
                  <a:pt x="73955" y="397832"/>
                </a:moveTo>
                <a:lnTo>
                  <a:pt x="61403" y="399708"/>
                </a:lnTo>
                <a:lnTo>
                  <a:pt x="64218" y="418550"/>
                </a:lnTo>
                <a:lnTo>
                  <a:pt x="76770" y="416674"/>
                </a:lnTo>
                <a:lnTo>
                  <a:pt x="73955" y="397832"/>
                </a:lnTo>
                <a:close/>
              </a:path>
              <a:path w="2740025" h="445135">
                <a:moveTo>
                  <a:pt x="76770" y="416674"/>
                </a:moveTo>
                <a:lnTo>
                  <a:pt x="64218" y="418550"/>
                </a:lnTo>
                <a:lnTo>
                  <a:pt x="77050" y="418550"/>
                </a:lnTo>
                <a:lnTo>
                  <a:pt x="76770" y="416674"/>
                </a:lnTo>
                <a:close/>
              </a:path>
              <a:path w="2740025" h="445135">
                <a:moveTo>
                  <a:pt x="2736679" y="0"/>
                </a:moveTo>
                <a:lnTo>
                  <a:pt x="73955" y="397832"/>
                </a:lnTo>
                <a:lnTo>
                  <a:pt x="76770" y="416674"/>
                </a:lnTo>
                <a:lnTo>
                  <a:pt x="2739494" y="18841"/>
                </a:lnTo>
                <a:lnTo>
                  <a:pt x="27366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55174" y="1900786"/>
            <a:ext cx="2371725" cy="448309"/>
          </a:xfrm>
          <a:custGeom>
            <a:avLst/>
            <a:gdLst/>
            <a:ahLst/>
            <a:cxnLst/>
            <a:rect l="l" t="t" r="r" b="b"/>
            <a:pathLst>
              <a:path w="2371725" h="448310">
                <a:moveTo>
                  <a:pt x="2294977" y="419745"/>
                </a:moveTo>
                <a:lnTo>
                  <a:pt x="2290058" y="447894"/>
                </a:lnTo>
                <a:lnTo>
                  <a:pt x="2371679" y="423477"/>
                </a:lnTo>
                <a:lnTo>
                  <a:pt x="2369586" y="421930"/>
                </a:lnTo>
                <a:lnTo>
                  <a:pt x="2307487" y="421930"/>
                </a:lnTo>
                <a:lnTo>
                  <a:pt x="2294977" y="419745"/>
                </a:lnTo>
                <a:close/>
              </a:path>
              <a:path w="2371725" h="448310">
                <a:moveTo>
                  <a:pt x="2298256" y="400979"/>
                </a:moveTo>
                <a:lnTo>
                  <a:pt x="2294977" y="419745"/>
                </a:lnTo>
                <a:lnTo>
                  <a:pt x="2307487" y="421930"/>
                </a:lnTo>
                <a:lnTo>
                  <a:pt x="2310766" y="403165"/>
                </a:lnTo>
                <a:lnTo>
                  <a:pt x="2298256" y="400979"/>
                </a:lnTo>
                <a:close/>
              </a:path>
              <a:path w="2371725" h="448310">
                <a:moveTo>
                  <a:pt x="2303174" y="372831"/>
                </a:moveTo>
                <a:lnTo>
                  <a:pt x="2298256" y="400979"/>
                </a:lnTo>
                <a:lnTo>
                  <a:pt x="2310766" y="403165"/>
                </a:lnTo>
                <a:lnTo>
                  <a:pt x="2307487" y="421930"/>
                </a:lnTo>
                <a:lnTo>
                  <a:pt x="2369586" y="421930"/>
                </a:lnTo>
                <a:lnTo>
                  <a:pt x="2303174" y="372831"/>
                </a:lnTo>
                <a:close/>
              </a:path>
              <a:path w="2371725" h="448310">
                <a:moveTo>
                  <a:pt x="3279" y="0"/>
                </a:moveTo>
                <a:lnTo>
                  <a:pt x="0" y="18765"/>
                </a:lnTo>
                <a:lnTo>
                  <a:pt x="2294977" y="419745"/>
                </a:lnTo>
                <a:lnTo>
                  <a:pt x="2298256" y="400979"/>
                </a:lnTo>
                <a:lnTo>
                  <a:pt x="32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59334" y="2841896"/>
            <a:ext cx="574040" cy="526415"/>
          </a:xfrm>
          <a:custGeom>
            <a:avLst/>
            <a:gdLst/>
            <a:ahLst/>
            <a:cxnLst/>
            <a:rect l="l" t="t" r="r" b="b"/>
            <a:pathLst>
              <a:path w="574040" h="526414">
                <a:moveTo>
                  <a:pt x="30534" y="446298"/>
                </a:moveTo>
                <a:lnTo>
                  <a:pt x="0" y="525833"/>
                </a:lnTo>
                <a:lnTo>
                  <a:pt x="81948" y="502540"/>
                </a:lnTo>
                <a:lnTo>
                  <a:pt x="70500" y="490018"/>
                </a:lnTo>
                <a:lnTo>
                  <a:pt x="53295" y="490018"/>
                </a:lnTo>
                <a:lnTo>
                  <a:pt x="40441" y="475957"/>
                </a:lnTo>
                <a:lnTo>
                  <a:pt x="49814" y="467389"/>
                </a:lnTo>
                <a:lnTo>
                  <a:pt x="30534" y="446298"/>
                </a:lnTo>
                <a:close/>
              </a:path>
              <a:path w="574040" h="526414">
                <a:moveTo>
                  <a:pt x="49814" y="467389"/>
                </a:moveTo>
                <a:lnTo>
                  <a:pt x="40441" y="475957"/>
                </a:lnTo>
                <a:lnTo>
                  <a:pt x="53295" y="490018"/>
                </a:lnTo>
                <a:lnTo>
                  <a:pt x="62668" y="481449"/>
                </a:lnTo>
                <a:lnTo>
                  <a:pt x="49814" y="467389"/>
                </a:lnTo>
                <a:close/>
              </a:path>
              <a:path w="574040" h="526414">
                <a:moveTo>
                  <a:pt x="62668" y="481449"/>
                </a:moveTo>
                <a:lnTo>
                  <a:pt x="53295" y="490018"/>
                </a:lnTo>
                <a:lnTo>
                  <a:pt x="70500" y="490018"/>
                </a:lnTo>
                <a:lnTo>
                  <a:pt x="62668" y="481449"/>
                </a:lnTo>
                <a:close/>
              </a:path>
              <a:path w="574040" h="526414">
                <a:moveTo>
                  <a:pt x="561093" y="0"/>
                </a:moveTo>
                <a:lnTo>
                  <a:pt x="49814" y="467389"/>
                </a:lnTo>
                <a:lnTo>
                  <a:pt x="62668" y="481449"/>
                </a:lnTo>
                <a:lnTo>
                  <a:pt x="573947" y="14060"/>
                </a:lnTo>
                <a:lnTo>
                  <a:pt x="56109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4507" y="2839695"/>
            <a:ext cx="2023745" cy="541655"/>
          </a:xfrm>
          <a:custGeom>
            <a:avLst/>
            <a:gdLst/>
            <a:ahLst/>
            <a:cxnLst/>
            <a:rect l="l" t="t" r="r" b="b"/>
            <a:pathLst>
              <a:path w="2023745" h="541654">
                <a:moveTo>
                  <a:pt x="1947189" y="513515"/>
                </a:moveTo>
                <a:lnTo>
                  <a:pt x="1940148" y="541210"/>
                </a:lnTo>
                <a:lnTo>
                  <a:pt x="2023386" y="523060"/>
                </a:lnTo>
                <a:lnTo>
                  <a:pt x="2015961" y="516644"/>
                </a:lnTo>
                <a:lnTo>
                  <a:pt x="1959496" y="516644"/>
                </a:lnTo>
                <a:lnTo>
                  <a:pt x="1947189" y="513515"/>
                </a:lnTo>
                <a:close/>
              </a:path>
              <a:path w="2023745" h="541654">
                <a:moveTo>
                  <a:pt x="1951883" y="495053"/>
                </a:moveTo>
                <a:lnTo>
                  <a:pt x="1947189" y="513515"/>
                </a:lnTo>
                <a:lnTo>
                  <a:pt x="1959496" y="516644"/>
                </a:lnTo>
                <a:lnTo>
                  <a:pt x="1964190" y="498182"/>
                </a:lnTo>
                <a:lnTo>
                  <a:pt x="1951883" y="495053"/>
                </a:lnTo>
                <a:close/>
              </a:path>
              <a:path w="2023745" h="541654">
                <a:moveTo>
                  <a:pt x="1958924" y="467360"/>
                </a:moveTo>
                <a:lnTo>
                  <a:pt x="1951883" y="495053"/>
                </a:lnTo>
                <a:lnTo>
                  <a:pt x="1964190" y="498182"/>
                </a:lnTo>
                <a:lnTo>
                  <a:pt x="1959496" y="516644"/>
                </a:lnTo>
                <a:lnTo>
                  <a:pt x="2015961" y="516644"/>
                </a:lnTo>
                <a:lnTo>
                  <a:pt x="1958924" y="467360"/>
                </a:lnTo>
                <a:close/>
              </a:path>
              <a:path w="2023745" h="541654">
                <a:moveTo>
                  <a:pt x="4693" y="0"/>
                </a:moveTo>
                <a:lnTo>
                  <a:pt x="0" y="18461"/>
                </a:lnTo>
                <a:lnTo>
                  <a:pt x="1947189" y="513515"/>
                </a:lnTo>
                <a:lnTo>
                  <a:pt x="1951883" y="495053"/>
                </a:lnTo>
                <a:lnTo>
                  <a:pt x="469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94015" y="3878441"/>
            <a:ext cx="2566670" cy="926465"/>
          </a:xfrm>
          <a:custGeom>
            <a:avLst/>
            <a:gdLst/>
            <a:ahLst/>
            <a:cxnLst/>
            <a:rect l="l" t="t" r="r" b="b"/>
            <a:pathLst>
              <a:path w="2566670" h="926464">
                <a:moveTo>
                  <a:pt x="2491619" y="899261"/>
                </a:moveTo>
                <a:lnTo>
                  <a:pt x="2482090" y="926199"/>
                </a:lnTo>
                <a:lnTo>
                  <a:pt x="2566634" y="915690"/>
                </a:lnTo>
                <a:lnTo>
                  <a:pt x="2554879" y="903499"/>
                </a:lnTo>
                <a:lnTo>
                  <a:pt x="2503601" y="903499"/>
                </a:lnTo>
                <a:lnTo>
                  <a:pt x="2491619" y="899261"/>
                </a:lnTo>
                <a:close/>
              </a:path>
              <a:path w="2566670" h="926464">
                <a:moveTo>
                  <a:pt x="2497971" y="881300"/>
                </a:moveTo>
                <a:lnTo>
                  <a:pt x="2491619" y="899261"/>
                </a:lnTo>
                <a:lnTo>
                  <a:pt x="2503601" y="903499"/>
                </a:lnTo>
                <a:lnTo>
                  <a:pt x="2509954" y="885539"/>
                </a:lnTo>
                <a:lnTo>
                  <a:pt x="2497971" y="881300"/>
                </a:lnTo>
                <a:close/>
              </a:path>
              <a:path w="2566670" h="926464">
                <a:moveTo>
                  <a:pt x="2507500" y="854362"/>
                </a:moveTo>
                <a:lnTo>
                  <a:pt x="2497971" y="881300"/>
                </a:lnTo>
                <a:lnTo>
                  <a:pt x="2509954" y="885539"/>
                </a:lnTo>
                <a:lnTo>
                  <a:pt x="2503601" y="903499"/>
                </a:lnTo>
                <a:lnTo>
                  <a:pt x="2554879" y="903499"/>
                </a:lnTo>
                <a:lnTo>
                  <a:pt x="2507500" y="854362"/>
                </a:lnTo>
                <a:close/>
              </a:path>
              <a:path w="2566670" h="926464">
                <a:moveTo>
                  <a:pt x="6352" y="0"/>
                </a:moveTo>
                <a:lnTo>
                  <a:pt x="0" y="17959"/>
                </a:lnTo>
                <a:lnTo>
                  <a:pt x="2491619" y="899261"/>
                </a:lnTo>
                <a:lnTo>
                  <a:pt x="2497971" y="881300"/>
                </a:lnTo>
                <a:lnTo>
                  <a:pt x="635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2997" y="3884121"/>
            <a:ext cx="353695" cy="910590"/>
          </a:xfrm>
          <a:custGeom>
            <a:avLst/>
            <a:gdLst/>
            <a:ahLst/>
            <a:cxnLst/>
            <a:rect l="l" t="t" r="r" b="b"/>
            <a:pathLst>
              <a:path w="353695" h="910589">
                <a:moveTo>
                  <a:pt x="0" y="825331"/>
                </a:moveTo>
                <a:lnTo>
                  <a:pt x="9343" y="910010"/>
                </a:lnTo>
                <a:lnTo>
                  <a:pt x="69334" y="853743"/>
                </a:lnTo>
                <a:lnTo>
                  <a:pt x="40276" y="853743"/>
                </a:lnTo>
                <a:lnTo>
                  <a:pt x="22406" y="847143"/>
                </a:lnTo>
                <a:lnTo>
                  <a:pt x="26806" y="835230"/>
                </a:lnTo>
                <a:lnTo>
                  <a:pt x="0" y="825331"/>
                </a:lnTo>
                <a:close/>
              </a:path>
              <a:path w="353695" h="910589">
                <a:moveTo>
                  <a:pt x="26806" y="835230"/>
                </a:moveTo>
                <a:lnTo>
                  <a:pt x="22406" y="847143"/>
                </a:lnTo>
                <a:lnTo>
                  <a:pt x="40276" y="853743"/>
                </a:lnTo>
                <a:lnTo>
                  <a:pt x="44676" y="841830"/>
                </a:lnTo>
                <a:lnTo>
                  <a:pt x="26806" y="835230"/>
                </a:lnTo>
                <a:close/>
              </a:path>
              <a:path w="353695" h="910589">
                <a:moveTo>
                  <a:pt x="44676" y="841830"/>
                </a:moveTo>
                <a:lnTo>
                  <a:pt x="40276" y="853743"/>
                </a:lnTo>
                <a:lnTo>
                  <a:pt x="69334" y="853743"/>
                </a:lnTo>
                <a:lnTo>
                  <a:pt x="71481" y="851729"/>
                </a:lnTo>
                <a:lnTo>
                  <a:pt x="44676" y="841830"/>
                </a:lnTo>
                <a:close/>
              </a:path>
              <a:path w="353695" h="910589">
                <a:moveTo>
                  <a:pt x="335258" y="0"/>
                </a:moveTo>
                <a:lnTo>
                  <a:pt x="26806" y="835230"/>
                </a:lnTo>
                <a:lnTo>
                  <a:pt x="44676" y="841830"/>
                </a:lnTo>
                <a:lnTo>
                  <a:pt x="353128" y="6600"/>
                </a:lnTo>
                <a:lnTo>
                  <a:pt x="33525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7859" y="3997452"/>
            <a:ext cx="18472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0" dirty="0">
                <a:latin typeface="Arial"/>
                <a:cs typeface="Arial"/>
              </a:rPr>
              <a:t>Can </a:t>
            </a:r>
            <a:r>
              <a:rPr sz="2000" spc="-70" dirty="0">
                <a:latin typeface="Arial"/>
                <a:cs typeface="Arial"/>
              </a:rPr>
              <a:t>compute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p(x)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93823" y="6093740"/>
            <a:ext cx="6064885" cy="22732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65" dirty="0">
                <a:latin typeface="Arial"/>
                <a:cs typeface="Arial"/>
              </a:rPr>
              <a:t>Figure </a:t>
            </a:r>
            <a:r>
              <a:rPr sz="1300" spc="-40" dirty="0">
                <a:latin typeface="Arial"/>
                <a:cs typeface="Arial"/>
              </a:rPr>
              <a:t>adapted </a:t>
            </a:r>
            <a:r>
              <a:rPr sz="1300" spc="-5" dirty="0">
                <a:latin typeface="Arial"/>
                <a:cs typeface="Arial"/>
              </a:rPr>
              <a:t>from </a:t>
            </a:r>
            <a:r>
              <a:rPr sz="1300" spc="-55" dirty="0">
                <a:latin typeface="Arial"/>
                <a:cs typeface="Arial"/>
              </a:rPr>
              <a:t>Ian </a:t>
            </a:r>
            <a:r>
              <a:rPr sz="1300" spc="-45" dirty="0">
                <a:latin typeface="Arial"/>
                <a:cs typeface="Arial"/>
              </a:rPr>
              <a:t>Goodfellow, </a:t>
            </a:r>
            <a:r>
              <a:rPr sz="1300" spc="-35" dirty="0">
                <a:latin typeface="Arial"/>
                <a:cs typeface="Arial"/>
              </a:rPr>
              <a:t>Tutorial on </a:t>
            </a:r>
            <a:r>
              <a:rPr sz="1300" spc="-50" dirty="0">
                <a:latin typeface="Arial"/>
                <a:cs typeface="Arial"/>
              </a:rPr>
              <a:t>Generative Adversarial </a:t>
            </a:r>
            <a:r>
              <a:rPr sz="1300" spc="-35" dirty="0">
                <a:latin typeface="Arial"/>
                <a:cs typeface="Arial"/>
              </a:rPr>
              <a:t>Networks,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spc="-50" dirty="0">
                <a:latin typeface="Arial"/>
                <a:cs typeface="Arial"/>
              </a:rPr>
              <a:t>2017.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7859" y="4302252"/>
            <a:ext cx="20364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0"/>
              </a:spcBef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90" dirty="0">
                <a:latin typeface="Arial"/>
                <a:cs typeface="Arial"/>
              </a:rPr>
              <a:t>Autoregressive</a:t>
            </a:r>
            <a:endParaRPr sz="20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229" dirty="0">
                <a:latin typeface="Arial"/>
                <a:cs typeface="Arial"/>
              </a:rPr>
              <a:t>NADE </a:t>
            </a:r>
            <a:r>
              <a:rPr sz="2000" spc="215" dirty="0">
                <a:latin typeface="Arial"/>
                <a:cs typeface="Arial"/>
              </a:rPr>
              <a:t>/</a:t>
            </a:r>
            <a:r>
              <a:rPr sz="2000" spc="-350" dirty="0">
                <a:latin typeface="Arial"/>
                <a:cs typeface="Arial"/>
              </a:rPr>
              <a:t> </a:t>
            </a:r>
            <a:r>
              <a:rPr sz="2000" spc="-180" dirty="0">
                <a:latin typeface="Arial"/>
                <a:cs typeface="Arial"/>
              </a:rPr>
              <a:t>MADE</a:t>
            </a:r>
            <a:endParaRPr sz="20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240" dirty="0">
                <a:latin typeface="Arial"/>
                <a:cs typeface="Arial"/>
              </a:rPr>
              <a:t>NICE </a:t>
            </a:r>
            <a:r>
              <a:rPr sz="2000" spc="215" dirty="0">
                <a:latin typeface="Arial"/>
                <a:cs typeface="Arial"/>
              </a:rPr>
              <a:t>/</a:t>
            </a:r>
            <a:r>
              <a:rPr sz="2000" spc="-360" dirty="0">
                <a:latin typeface="Arial"/>
                <a:cs typeface="Arial"/>
              </a:rPr>
              <a:t> </a:t>
            </a:r>
            <a:r>
              <a:rPr sz="2000" spc="-190" dirty="0">
                <a:latin typeface="Arial"/>
                <a:cs typeface="Arial"/>
              </a:rPr>
              <a:t>RealNVP</a:t>
            </a:r>
            <a:endParaRPr sz="20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95" dirty="0">
                <a:latin typeface="Arial"/>
                <a:cs typeface="Arial"/>
              </a:rPr>
              <a:t>Glow</a:t>
            </a:r>
            <a:endParaRPr sz="20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60" dirty="0">
                <a:latin typeface="Arial"/>
                <a:cs typeface="Arial"/>
              </a:rPr>
              <a:t>Ffjord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88472" y="1014476"/>
            <a:ext cx="313626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45" dirty="0">
                <a:latin typeface="Arial"/>
                <a:cs typeface="Arial"/>
              </a:rPr>
              <a:t>Model </a:t>
            </a:r>
            <a:r>
              <a:rPr sz="2400" spc="-140" dirty="0">
                <a:latin typeface="Arial"/>
                <a:cs typeface="Arial"/>
              </a:rPr>
              <a:t>does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27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explicitly  </a:t>
            </a:r>
            <a:r>
              <a:rPr sz="2400" spc="-80" dirty="0">
                <a:latin typeface="Arial"/>
                <a:cs typeface="Arial"/>
              </a:rPr>
              <a:t>compute </a:t>
            </a:r>
            <a:r>
              <a:rPr sz="2400" spc="-95" dirty="0">
                <a:latin typeface="Arial"/>
                <a:cs typeface="Arial"/>
              </a:rPr>
              <a:t>p(x), </a:t>
            </a:r>
            <a:r>
              <a:rPr sz="2400" spc="-5" dirty="0">
                <a:latin typeface="Arial"/>
                <a:cs typeface="Arial"/>
              </a:rPr>
              <a:t>but </a:t>
            </a:r>
            <a:r>
              <a:rPr sz="2400" spc="-160" dirty="0">
                <a:latin typeface="Arial"/>
                <a:cs typeface="Arial"/>
              </a:rPr>
              <a:t>can  </a:t>
            </a:r>
            <a:r>
              <a:rPr sz="2400" spc="-125" dirty="0">
                <a:latin typeface="Arial"/>
                <a:cs typeface="Arial"/>
              </a:rPr>
              <a:t>sample </a:t>
            </a:r>
            <a:r>
              <a:rPr sz="2400" spc="-25" dirty="0">
                <a:latin typeface="Arial"/>
                <a:cs typeface="Arial"/>
              </a:rPr>
              <a:t>from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p(x)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8994" y="1392428"/>
            <a:ext cx="167258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45" dirty="0">
                <a:latin typeface="Arial"/>
                <a:cs typeface="Arial"/>
              </a:rPr>
              <a:t>Model </a:t>
            </a:r>
            <a:r>
              <a:rPr sz="2400" spc="-160" dirty="0">
                <a:latin typeface="Arial"/>
                <a:cs typeface="Arial"/>
              </a:rPr>
              <a:t>can  </a:t>
            </a:r>
            <a:r>
              <a:rPr sz="2400" spc="-80" dirty="0">
                <a:latin typeface="Arial"/>
                <a:cs typeface="Arial"/>
              </a:rPr>
              <a:t>compute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p(x)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42799" y="2540508"/>
            <a:ext cx="2258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0" dirty="0">
                <a:latin typeface="Arial"/>
                <a:cs typeface="Arial"/>
              </a:rPr>
              <a:t>Can </a:t>
            </a:r>
            <a:r>
              <a:rPr sz="2000" spc="-70" dirty="0">
                <a:latin typeface="Arial"/>
                <a:cs typeface="Arial"/>
              </a:rPr>
              <a:t>compute  </a:t>
            </a:r>
            <a:r>
              <a:rPr sz="2000" spc="-60" dirty="0">
                <a:latin typeface="Arial"/>
                <a:cs typeface="Arial"/>
              </a:rPr>
              <a:t>approximation </a:t>
            </a:r>
            <a:r>
              <a:rPr sz="2000" spc="20" dirty="0">
                <a:latin typeface="Arial"/>
                <a:cs typeface="Arial"/>
              </a:rPr>
              <a:t>to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p(x)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587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Taxonomy </a:t>
            </a:r>
            <a:r>
              <a:rPr spc="-30" dirty="0"/>
              <a:t>of </a:t>
            </a:r>
            <a:r>
              <a:rPr spc="-200" dirty="0"/>
              <a:t>Generative</a:t>
            </a:r>
            <a:r>
              <a:rPr spc="-315" dirty="0"/>
              <a:t> </a:t>
            </a:r>
            <a:r>
              <a:rPr spc="-16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7226" y="1385506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415"/>
              </a:spcBef>
            </a:pPr>
            <a:r>
              <a:rPr sz="2400" b="1" spc="-150" dirty="0">
                <a:latin typeface="Arial"/>
                <a:cs typeface="Arial"/>
              </a:rPr>
              <a:t>Generative</a:t>
            </a:r>
            <a:r>
              <a:rPr sz="2400" b="1" spc="-135" dirty="0">
                <a:latin typeface="Arial"/>
                <a:cs typeface="Arial"/>
              </a:rPr>
              <a:t> </a:t>
            </a:r>
            <a:r>
              <a:rPr sz="2400" b="1" spc="-19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969" y="2319229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434"/>
              </a:spcBef>
            </a:pPr>
            <a:r>
              <a:rPr sz="2400" spc="-85" dirty="0">
                <a:latin typeface="Arial"/>
                <a:cs typeface="Arial"/>
              </a:rPr>
              <a:t>Explicit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density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6544" y="2324263"/>
            <a:ext cx="222123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15"/>
              </a:spcBef>
            </a:pPr>
            <a:r>
              <a:rPr sz="2400" spc="-35" dirty="0">
                <a:latin typeface="Arial"/>
                <a:cs typeface="Arial"/>
              </a:rPr>
              <a:t>Implicit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density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2351" y="3362756"/>
            <a:ext cx="197167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14680">
              <a:lnSpc>
                <a:spcPct val="100000"/>
              </a:lnSpc>
              <a:spcBef>
                <a:spcPts val="425"/>
              </a:spcBef>
            </a:pPr>
            <a:r>
              <a:rPr sz="2400" spc="-75" dirty="0">
                <a:latin typeface="Arial"/>
                <a:cs typeface="Arial"/>
              </a:rPr>
              <a:t>Direct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721" y="3362757"/>
            <a:ext cx="234759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425"/>
              </a:spcBef>
            </a:pPr>
            <a:r>
              <a:rPr sz="2400" spc="-125" dirty="0">
                <a:latin typeface="Arial"/>
                <a:cs typeface="Arial"/>
              </a:rPr>
              <a:t>Tractable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density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5161" y="3362757"/>
            <a:ext cx="284416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425"/>
              </a:spcBef>
            </a:pPr>
            <a:r>
              <a:rPr sz="2400" spc="-90" dirty="0">
                <a:latin typeface="Arial"/>
                <a:cs typeface="Arial"/>
              </a:rPr>
              <a:t>Approximate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density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1001" y="3367730"/>
            <a:ext cx="197675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434"/>
              </a:spcBef>
            </a:pPr>
            <a:r>
              <a:rPr sz="2400" spc="-85" dirty="0">
                <a:latin typeface="Arial"/>
                <a:cs typeface="Arial"/>
              </a:rPr>
              <a:t>Markov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Chain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6841" y="4794131"/>
            <a:ext cx="231140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434"/>
              </a:spcBef>
            </a:pPr>
            <a:r>
              <a:rPr sz="2400" spc="-85" dirty="0">
                <a:latin typeface="Arial"/>
                <a:cs typeface="Arial"/>
              </a:rPr>
              <a:t>Variational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53215" y="4794131"/>
            <a:ext cx="281495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434"/>
              </a:spcBef>
            </a:pPr>
            <a:r>
              <a:rPr sz="2400" spc="-85" dirty="0">
                <a:latin typeface="Arial"/>
                <a:cs typeface="Arial"/>
              </a:rPr>
              <a:t>Markov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Chain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5615" y="5399925"/>
            <a:ext cx="3033395" cy="362585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90"/>
              </a:spcBef>
            </a:pPr>
            <a:r>
              <a:rPr sz="2100" spc="-60" dirty="0">
                <a:latin typeface="Arial"/>
                <a:cs typeface="Arial"/>
              </a:rPr>
              <a:t>Variational</a:t>
            </a:r>
            <a:r>
              <a:rPr sz="2100" spc="-120" dirty="0">
                <a:latin typeface="Arial"/>
                <a:cs typeface="Arial"/>
              </a:rPr>
              <a:t> </a:t>
            </a:r>
            <a:r>
              <a:rPr sz="2100" spc="-60" dirty="0">
                <a:latin typeface="Arial"/>
                <a:cs typeface="Arial"/>
              </a:rPr>
              <a:t>Autoencoder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0283" y="5399023"/>
            <a:ext cx="22244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75" dirty="0">
                <a:latin typeface="Arial"/>
                <a:cs typeface="Arial"/>
              </a:rPr>
              <a:t>Boltzmann</a:t>
            </a:r>
            <a:r>
              <a:rPr sz="2100" spc="-130" dirty="0">
                <a:latin typeface="Arial"/>
                <a:cs typeface="Arial"/>
              </a:rPr>
              <a:t> </a:t>
            </a:r>
            <a:r>
              <a:rPr sz="2100" spc="-65" dirty="0">
                <a:latin typeface="Arial"/>
                <a:cs typeface="Arial"/>
              </a:rPr>
              <a:t>Machine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5284" y="3932935"/>
            <a:ext cx="4933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80" dirty="0">
                <a:latin typeface="Arial"/>
                <a:cs typeface="Arial"/>
              </a:rPr>
              <a:t>G</a:t>
            </a:r>
            <a:r>
              <a:rPr sz="2100" spc="-335" dirty="0">
                <a:latin typeface="Arial"/>
                <a:cs typeface="Arial"/>
              </a:rPr>
              <a:t>S</a:t>
            </a:r>
            <a:r>
              <a:rPr sz="2100" spc="-165" dirty="0">
                <a:latin typeface="Arial"/>
                <a:cs typeface="Arial"/>
              </a:rPr>
              <a:t>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39423" y="3969523"/>
            <a:ext cx="2840990" cy="774065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54940" marR="182245">
              <a:lnSpc>
                <a:spcPct val="102899"/>
              </a:lnSpc>
              <a:spcBef>
                <a:spcPts val="120"/>
              </a:spcBef>
            </a:pPr>
            <a:r>
              <a:rPr sz="2100" spc="-85" dirty="0">
                <a:latin typeface="Arial"/>
                <a:cs typeface="Arial"/>
              </a:rPr>
              <a:t>Generative </a:t>
            </a:r>
            <a:r>
              <a:rPr sz="2100" spc="-80" dirty="0">
                <a:latin typeface="Arial"/>
                <a:cs typeface="Arial"/>
              </a:rPr>
              <a:t>Adversarial  </a:t>
            </a:r>
            <a:r>
              <a:rPr sz="2100" spc="-65" dirty="0">
                <a:latin typeface="Arial"/>
                <a:cs typeface="Arial"/>
              </a:rPr>
              <a:t>Networks</a:t>
            </a:r>
            <a:r>
              <a:rPr sz="2100" spc="-95" dirty="0">
                <a:latin typeface="Arial"/>
                <a:cs typeface="Arial"/>
              </a:rPr>
              <a:t> </a:t>
            </a:r>
            <a:r>
              <a:rPr sz="2100" spc="-155" dirty="0">
                <a:latin typeface="Arial"/>
                <a:cs typeface="Arial"/>
              </a:rPr>
              <a:t>(GANs)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8240" y="2835879"/>
            <a:ext cx="812800" cy="527050"/>
          </a:xfrm>
          <a:custGeom>
            <a:avLst/>
            <a:gdLst/>
            <a:ahLst/>
            <a:cxnLst/>
            <a:rect l="l" t="t" r="r" b="b"/>
            <a:pathLst>
              <a:path w="812800" h="527050">
                <a:moveTo>
                  <a:pt x="43502" y="453628"/>
                </a:moveTo>
                <a:lnTo>
                  <a:pt x="0" y="526878"/>
                </a:lnTo>
                <a:lnTo>
                  <a:pt x="84701" y="517730"/>
                </a:lnTo>
                <a:lnTo>
                  <a:pt x="73665" y="500559"/>
                </a:lnTo>
                <a:lnTo>
                  <a:pt x="58568" y="500559"/>
                </a:lnTo>
                <a:lnTo>
                  <a:pt x="48268" y="484532"/>
                </a:lnTo>
                <a:lnTo>
                  <a:pt x="58952" y="477666"/>
                </a:lnTo>
                <a:lnTo>
                  <a:pt x="43502" y="453628"/>
                </a:lnTo>
                <a:close/>
              </a:path>
              <a:path w="812800" h="527050">
                <a:moveTo>
                  <a:pt x="58952" y="477666"/>
                </a:moveTo>
                <a:lnTo>
                  <a:pt x="48268" y="484532"/>
                </a:lnTo>
                <a:lnTo>
                  <a:pt x="58568" y="500559"/>
                </a:lnTo>
                <a:lnTo>
                  <a:pt x="69252" y="493692"/>
                </a:lnTo>
                <a:lnTo>
                  <a:pt x="58952" y="477666"/>
                </a:lnTo>
                <a:close/>
              </a:path>
              <a:path w="812800" h="527050">
                <a:moveTo>
                  <a:pt x="69252" y="493692"/>
                </a:moveTo>
                <a:lnTo>
                  <a:pt x="58568" y="500559"/>
                </a:lnTo>
                <a:lnTo>
                  <a:pt x="73665" y="500559"/>
                </a:lnTo>
                <a:lnTo>
                  <a:pt x="69252" y="493692"/>
                </a:lnTo>
                <a:close/>
              </a:path>
              <a:path w="812800" h="527050">
                <a:moveTo>
                  <a:pt x="802168" y="0"/>
                </a:moveTo>
                <a:lnTo>
                  <a:pt x="58952" y="477666"/>
                </a:lnTo>
                <a:lnTo>
                  <a:pt x="69252" y="493692"/>
                </a:lnTo>
                <a:lnTo>
                  <a:pt x="812468" y="16024"/>
                </a:lnTo>
                <a:lnTo>
                  <a:pt x="80216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74400" y="2834417"/>
            <a:ext cx="2223135" cy="548640"/>
          </a:xfrm>
          <a:custGeom>
            <a:avLst/>
            <a:gdLst/>
            <a:ahLst/>
            <a:cxnLst/>
            <a:rect l="l" t="t" r="r" b="b"/>
            <a:pathLst>
              <a:path w="2223135" h="548639">
                <a:moveTo>
                  <a:pt x="2146422" y="520270"/>
                </a:moveTo>
                <a:lnTo>
                  <a:pt x="2139918" y="548096"/>
                </a:lnTo>
                <a:lnTo>
                  <a:pt x="2222790" y="528340"/>
                </a:lnTo>
                <a:lnTo>
                  <a:pt x="2216555" y="523159"/>
                </a:lnTo>
                <a:lnTo>
                  <a:pt x="2158782" y="523159"/>
                </a:lnTo>
                <a:lnTo>
                  <a:pt x="2146422" y="520270"/>
                </a:lnTo>
                <a:close/>
              </a:path>
              <a:path w="2223135" h="548639">
                <a:moveTo>
                  <a:pt x="2150758" y="501720"/>
                </a:moveTo>
                <a:lnTo>
                  <a:pt x="2146422" y="520270"/>
                </a:lnTo>
                <a:lnTo>
                  <a:pt x="2158782" y="523159"/>
                </a:lnTo>
                <a:lnTo>
                  <a:pt x="2163119" y="504610"/>
                </a:lnTo>
                <a:lnTo>
                  <a:pt x="2150758" y="501720"/>
                </a:lnTo>
                <a:close/>
              </a:path>
              <a:path w="2223135" h="548639">
                <a:moveTo>
                  <a:pt x="2157262" y="473896"/>
                </a:moveTo>
                <a:lnTo>
                  <a:pt x="2150758" y="501720"/>
                </a:lnTo>
                <a:lnTo>
                  <a:pt x="2163119" y="504610"/>
                </a:lnTo>
                <a:lnTo>
                  <a:pt x="2158782" y="523159"/>
                </a:lnTo>
                <a:lnTo>
                  <a:pt x="2216555" y="523159"/>
                </a:lnTo>
                <a:lnTo>
                  <a:pt x="2157262" y="473896"/>
                </a:lnTo>
                <a:close/>
              </a:path>
              <a:path w="2223135" h="548639">
                <a:moveTo>
                  <a:pt x="4337" y="0"/>
                </a:moveTo>
                <a:lnTo>
                  <a:pt x="0" y="18549"/>
                </a:lnTo>
                <a:lnTo>
                  <a:pt x="2146422" y="520270"/>
                </a:lnTo>
                <a:lnTo>
                  <a:pt x="2150758" y="501720"/>
                </a:lnTo>
                <a:lnTo>
                  <a:pt x="433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5559" y="1900714"/>
            <a:ext cx="2740025" cy="445134"/>
          </a:xfrm>
          <a:custGeom>
            <a:avLst/>
            <a:gdLst/>
            <a:ahLst/>
            <a:cxnLst/>
            <a:rect l="l" t="t" r="r" b="b"/>
            <a:pathLst>
              <a:path w="2740025" h="445135">
                <a:moveTo>
                  <a:pt x="69733" y="369572"/>
                </a:moveTo>
                <a:lnTo>
                  <a:pt x="0" y="418514"/>
                </a:lnTo>
                <a:lnTo>
                  <a:pt x="80992" y="444935"/>
                </a:lnTo>
                <a:lnTo>
                  <a:pt x="77050" y="418550"/>
                </a:lnTo>
                <a:lnTo>
                  <a:pt x="64218" y="418550"/>
                </a:lnTo>
                <a:lnTo>
                  <a:pt x="61403" y="399708"/>
                </a:lnTo>
                <a:lnTo>
                  <a:pt x="73955" y="397832"/>
                </a:lnTo>
                <a:lnTo>
                  <a:pt x="69733" y="369572"/>
                </a:lnTo>
                <a:close/>
              </a:path>
              <a:path w="2740025" h="445135">
                <a:moveTo>
                  <a:pt x="73955" y="397832"/>
                </a:moveTo>
                <a:lnTo>
                  <a:pt x="61403" y="399708"/>
                </a:lnTo>
                <a:lnTo>
                  <a:pt x="64218" y="418550"/>
                </a:lnTo>
                <a:lnTo>
                  <a:pt x="76770" y="416674"/>
                </a:lnTo>
                <a:lnTo>
                  <a:pt x="73955" y="397832"/>
                </a:lnTo>
                <a:close/>
              </a:path>
              <a:path w="2740025" h="445135">
                <a:moveTo>
                  <a:pt x="76770" y="416674"/>
                </a:moveTo>
                <a:lnTo>
                  <a:pt x="64218" y="418550"/>
                </a:lnTo>
                <a:lnTo>
                  <a:pt x="77050" y="418550"/>
                </a:lnTo>
                <a:lnTo>
                  <a:pt x="76770" y="416674"/>
                </a:lnTo>
                <a:close/>
              </a:path>
              <a:path w="2740025" h="445135">
                <a:moveTo>
                  <a:pt x="2736679" y="0"/>
                </a:moveTo>
                <a:lnTo>
                  <a:pt x="73955" y="397832"/>
                </a:lnTo>
                <a:lnTo>
                  <a:pt x="76770" y="416674"/>
                </a:lnTo>
                <a:lnTo>
                  <a:pt x="2739494" y="18841"/>
                </a:lnTo>
                <a:lnTo>
                  <a:pt x="27366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55174" y="1900786"/>
            <a:ext cx="2371725" cy="448309"/>
          </a:xfrm>
          <a:custGeom>
            <a:avLst/>
            <a:gdLst/>
            <a:ahLst/>
            <a:cxnLst/>
            <a:rect l="l" t="t" r="r" b="b"/>
            <a:pathLst>
              <a:path w="2371725" h="448310">
                <a:moveTo>
                  <a:pt x="2294977" y="419745"/>
                </a:moveTo>
                <a:lnTo>
                  <a:pt x="2290058" y="447894"/>
                </a:lnTo>
                <a:lnTo>
                  <a:pt x="2371679" y="423477"/>
                </a:lnTo>
                <a:lnTo>
                  <a:pt x="2369586" y="421930"/>
                </a:lnTo>
                <a:lnTo>
                  <a:pt x="2307487" y="421930"/>
                </a:lnTo>
                <a:lnTo>
                  <a:pt x="2294977" y="419745"/>
                </a:lnTo>
                <a:close/>
              </a:path>
              <a:path w="2371725" h="448310">
                <a:moveTo>
                  <a:pt x="2298256" y="400979"/>
                </a:moveTo>
                <a:lnTo>
                  <a:pt x="2294977" y="419745"/>
                </a:lnTo>
                <a:lnTo>
                  <a:pt x="2307487" y="421930"/>
                </a:lnTo>
                <a:lnTo>
                  <a:pt x="2310766" y="403165"/>
                </a:lnTo>
                <a:lnTo>
                  <a:pt x="2298256" y="400979"/>
                </a:lnTo>
                <a:close/>
              </a:path>
              <a:path w="2371725" h="448310">
                <a:moveTo>
                  <a:pt x="2303174" y="372831"/>
                </a:moveTo>
                <a:lnTo>
                  <a:pt x="2298256" y="400979"/>
                </a:lnTo>
                <a:lnTo>
                  <a:pt x="2310766" y="403165"/>
                </a:lnTo>
                <a:lnTo>
                  <a:pt x="2307487" y="421930"/>
                </a:lnTo>
                <a:lnTo>
                  <a:pt x="2369586" y="421930"/>
                </a:lnTo>
                <a:lnTo>
                  <a:pt x="2303174" y="372831"/>
                </a:lnTo>
                <a:close/>
              </a:path>
              <a:path w="2371725" h="448310">
                <a:moveTo>
                  <a:pt x="3279" y="0"/>
                </a:moveTo>
                <a:lnTo>
                  <a:pt x="0" y="18765"/>
                </a:lnTo>
                <a:lnTo>
                  <a:pt x="2294977" y="419745"/>
                </a:lnTo>
                <a:lnTo>
                  <a:pt x="2298256" y="400979"/>
                </a:lnTo>
                <a:lnTo>
                  <a:pt x="32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59334" y="2841896"/>
            <a:ext cx="574040" cy="526415"/>
          </a:xfrm>
          <a:custGeom>
            <a:avLst/>
            <a:gdLst/>
            <a:ahLst/>
            <a:cxnLst/>
            <a:rect l="l" t="t" r="r" b="b"/>
            <a:pathLst>
              <a:path w="574040" h="526414">
                <a:moveTo>
                  <a:pt x="30534" y="446298"/>
                </a:moveTo>
                <a:lnTo>
                  <a:pt x="0" y="525833"/>
                </a:lnTo>
                <a:lnTo>
                  <a:pt x="81948" y="502540"/>
                </a:lnTo>
                <a:lnTo>
                  <a:pt x="70500" y="490018"/>
                </a:lnTo>
                <a:lnTo>
                  <a:pt x="53295" y="490018"/>
                </a:lnTo>
                <a:lnTo>
                  <a:pt x="40441" y="475957"/>
                </a:lnTo>
                <a:lnTo>
                  <a:pt x="49814" y="467389"/>
                </a:lnTo>
                <a:lnTo>
                  <a:pt x="30534" y="446298"/>
                </a:lnTo>
                <a:close/>
              </a:path>
              <a:path w="574040" h="526414">
                <a:moveTo>
                  <a:pt x="49814" y="467389"/>
                </a:moveTo>
                <a:lnTo>
                  <a:pt x="40441" y="475957"/>
                </a:lnTo>
                <a:lnTo>
                  <a:pt x="53295" y="490018"/>
                </a:lnTo>
                <a:lnTo>
                  <a:pt x="62668" y="481449"/>
                </a:lnTo>
                <a:lnTo>
                  <a:pt x="49814" y="467389"/>
                </a:lnTo>
                <a:close/>
              </a:path>
              <a:path w="574040" h="526414">
                <a:moveTo>
                  <a:pt x="62668" y="481449"/>
                </a:moveTo>
                <a:lnTo>
                  <a:pt x="53295" y="490018"/>
                </a:lnTo>
                <a:lnTo>
                  <a:pt x="70500" y="490018"/>
                </a:lnTo>
                <a:lnTo>
                  <a:pt x="62668" y="481449"/>
                </a:lnTo>
                <a:close/>
              </a:path>
              <a:path w="574040" h="526414">
                <a:moveTo>
                  <a:pt x="561093" y="0"/>
                </a:moveTo>
                <a:lnTo>
                  <a:pt x="49814" y="467389"/>
                </a:lnTo>
                <a:lnTo>
                  <a:pt x="62668" y="481449"/>
                </a:lnTo>
                <a:lnTo>
                  <a:pt x="573947" y="14060"/>
                </a:lnTo>
                <a:lnTo>
                  <a:pt x="56109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4507" y="2839695"/>
            <a:ext cx="2023745" cy="541655"/>
          </a:xfrm>
          <a:custGeom>
            <a:avLst/>
            <a:gdLst/>
            <a:ahLst/>
            <a:cxnLst/>
            <a:rect l="l" t="t" r="r" b="b"/>
            <a:pathLst>
              <a:path w="2023745" h="541654">
                <a:moveTo>
                  <a:pt x="1947189" y="513515"/>
                </a:moveTo>
                <a:lnTo>
                  <a:pt x="1940148" y="541210"/>
                </a:lnTo>
                <a:lnTo>
                  <a:pt x="2023386" y="523060"/>
                </a:lnTo>
                <a:lnTo>
                  <a:pt x="2015961" y="516644"/>
                </a:lnTo>
                <a:lnTo>
                  <a:pt x="1959496" y="516644"/>
                </a:lnTo>
                <a:lnTo>
                  <a:pt x="1947189" y="513515"/>
                </a:lnTo>
                <a:close/>
              </a:path>
              <a:path w="2023745" h="541654">
                <a:moveTo>
                  <a:pt x="1951883" y="495053"/>
                </a:moveTo>
                <a:lnTo>
                  <a:pt x="1947189" y="513515"/>
                </a:lnTo>
                <a:lnTo>
                  <a:pt x="1959496" y="516644"/>
                </a:lnTo>
                <a:lnTo>
                  <a:pt x="1964190" y="498182"/>
                </a:lnTo>
                <a:lnTo>
                  <a:pt x="1951883" y="495053"/>
                </a:lnTo>
                <a:close/>
              </a:path>
              <a:path w="2023745" h="541654">
                <a:moveTo>
                  <a:pt x="1958924" y="467360"/>
                </a:moveTo>
                <a:lnTo>
                  <a:pt x="1951883" y="495053"/>
                </a:lnTo>
                <a:lnTo>
                  <a:pt x="1964190" y="498182"/>
                </a:lnTo>
                <a:lnTo>
                  <a:pt x="1959496" y="516644"/>
                </a:lnTo>
                <a:lnTo>
                  <a:pt x="2015961" y="516644"/>
                </a:lnTo>
                <a:lnTo>
                  <a:pt x="1958924" y="467360"/>
                </a:lnTo>
                <a:close/>
              </a:path>
              <a:path w="2023745" h="541654">
                <a:moveTo>
                  <a:pt x="4693" y="0"/>
                </a:moveTo>
                <a:lnTo>
                  <a:pt x="0" y="18461"/>
                </a:lnTo>
                <a:lnTo>
                  <a:pt x="1947189" y="513515"/>
                </a:lnTo>
                <a:lnTo>
                  <a:pt x="1951883" y="495053"/>
                </a:lnTo>
                <a:lnTo>
                  <a:pt x="469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94015" y="3878441"/>
            <a:ext cx="2566670" cy="926465"/>
          </a:xfrm>
          <a:custGeom>
            <a:avLst/>
            <a:gdLst/>
            <a:ahLst/>
            <a:cxnLst/>
            <a:rect l="l" t="t" r="r" b="b"/>
            <a:pathLst>
              <a:path w="2566670" h="926464">
                <a:moveTo>
                  <a:pt x="2491619" y="899261"/>
                </a:moveTo>
                <a:lnTo>
                  <a:pt x="2482090" y="926199"/>
                </a:lnTo>
                <a:lnTo>
                  <a:pt x="2566634" y="915690"/>
                </a:lnTo>
                <a:lnTo>
                  <a:pt x="2554879" y="903499"/>
                </a:lnTo>
                <a:lnTo>
                  <a:pt x="2503601" y="903499"/>
                </a:lnTo>
                <a:lnTo>
                  <a:pt x="2491619" y="899261"/>
                </a:lnTo>
                <a:close/>
              </a:path>
              <a:path w="2566670" h="926464">
                <a:moveTo>
                  <a:pt x="2497971" y="881300"/>
                </a:moveTo>
                <a:lnTo>
                  <a:pt x="2491619" y="899261"/>
                </a:lnTo>
                <a:lnTo>
                  <a:pt x="2503601" y="903499"/>
                </a:lnTo>
                <a:lnTo>
                  <a:pt x="2509954" y="885539"/>
                </a:lnTo>
                <a:lnTo>
                  <a:pt x="2497971" y="881300"/>
                </a:lnTo>
                <a:close/>
              </a:path>
              <a:path w="2566670" h="926464">
                <a:moveTo>
                  <a:pt x="2507500" y="854362"/>
                </a:moveTo>
                <a:lnTo>
                  <a:pt x="2497971" y="881300"/>
                </a:lnTo>
                <a:lnTo>
                  <a:pt x="2509954" y="885539"/>
                </a:lnTo>
                <a:lnTo>
                  <a:pt x="2503601" y="903499"/>
                </a:lnTo>
                <a:lnTo>
                  <a:pt x="2554879" y="903499"/>
                </a:lnTo>
                <a:lnTo>
                  <a:pt x="2507500" y="854362"/>
                </a:lnTo>
                <a:close/>
              </a:path>
              <a:path w="2566670" h="926464">
                <a:moveTo>
                  <a:pt x="6352" y="0"/>
                </a:moveTo>
                <a:lnTo>
                  <a:pt x="0" y="17959"/>
                </a:lnTo>
                <a:lnTo>
                  <a:pt x="2491619" y="899261"/>
                </a:lnTo>
                <a:lnTo>
                  <a:pt x="2497971" y="881300"/>
                </a:lnTo>
                <a:lnTo>
                  <a:pt x="635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2997" y="3884121"/>
            <a:ext cx="353695" cy="910590"/>
          </a:xfrm>
          <a:custGeom>
            <a:avLst/>
            <a:gdLst/>
            <a:ahLst/>
            <a:cxnLst/>
            <a:rect l="l" t="t" r="r" b="b"/>
            <a:pathLst>
              <a:path w="353695" h="910589">
                <a:moveTo>
                  <a:pt x="0" y="825331"/>
                </a:moveTo>
                <a:lnTo>
                  <a:pt x="9343" y="910010"/>
                </a:lnTo>
                <a:lnTo>
                  <a:pt x="69334" y="853743"/>
                </a:lnTo>
                <a:lnTo>
                  <a:pt x="40276" y="853743"/>
                </a:lnTo>
                <a:lnTo>
                  <a:pt x="22406" y="847143"/>
                </a:lnTo>
                <a:lnTo>
                  <a:pt x="26806" y="835230"/>
                </a:lnTo>
                <a:lnTo>
                  <a:pt x="0" y="825331"/>
                </a:lnTo>
                <a:close/>
              </a:path>
              <a:path w="353695" h="910589">
                <a:moveTo>
                  <a:pt x="26806" y="835230"/>
                </a:moveTo>
                <a:lnTo>
                  <a:pt x="22406" y="847143"/>
                </a:lnTo>
                <a:lnTo>
                  <a:pt x="40276" y="853743"/>
                </a:lnTo>
                <a:lnTo>
                  <a:pt x="44676" y="841830"/>
                </a:lnTo>
                <a:lnTo>
                  <a:pt x="26806" y="835230"/>
                </a:lnTo>
                <a:close/>
              </a:path>
              <a:path w="353695" h="910589">
                <a:moveTo>
                  <a:pt x="44676" y="841830"/>
                </a:moveTo>
                <a:lnTo>
                  <a:pt x="40276" y="853743"/>
                </a:lnTo>
                <a:lnTo>
                  <a:pt x="69334" y="853743"/>
                </a:lnTo>
                <a:lnTo>
                  <a:pt x="71481" y="851729"/>
                </a:lnTo>
                <a:lnTo>
                  <a:pt x="44676" y="841830"/>
                </a:lnTo>
                <a:close/>
              </a:path>
              <a:path w="353695" h="910589">
                <a:moveTo>
                  <a:pt x="335258" y="0"/>
                </a:moveTo>
                <a:lnTo>
                  <a:pt x="26806" y="835230"/>
                </a:lnTo>
                <a:lnTo>
                  <a:pt x="44676" y="841830"/>
                </a:lnTo>
                <a:lnTo>
                  <a:pt x="353128" y="6600"/>
                </a:lnTo>
                <a:lnTo>
                  <a:pt x="33525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7859" y="3997452"/>
            <a:ext cx="18472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0" dirty="0">
                <a:latin typeface="Arial"/>
                <a:cs typeface="Arial"/>
              </a:rPr>
              <a:t>Can </a:t>
            </a:r>
            <a:r>
              <a:rPr sz="2000" spc="-70" dirty="0">
                <a:latin typeface="Arial"/>
                <a:cs typeface="Arial"/>
              </a:rPr>
              <a:t>compute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p(x)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7859" y="4302252"/>
            <a:ext cx="20364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0"/>
              </a:spcBef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90" dirty="0">
                <a:latin typeface="Arial"/>
                <a:cs typeface="Arial"/>
              </a:rPr>
              <a:t>Autoregressive</a:t>
            </a:r>
            <a:endParaRPr sz="20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229" dirty="0">
                <a:latin typeface="Arial"/>
                <a:cs typeface="Arial"/>
              </a:rPr>
              <a:t>NADE </a:t>
            </a:r>
            <a:r>
              <a:rPr sz="2000" spc="215" dirty="0">
                <a:latin typeface="Arial"/>
                <a:cs typeface="Arial"/>
              </a:rPr>
              <a:t>/</a:t>
            </a:r>
            <a:r>
              <a:rPr sz="2000" spc="-350" dirty="0">
                <a:latin typeface="Arial"/>
                <a:cs typeface="Arial"/>
              </a:rPr>
              <a:t> </a:t>
            </a:r>
            <a:r>
              <a:rPr sz="2000" spc="-180" dirty="0">
                <a:latin typeface="Arial"/>
                <a:cs typeface="Arial"/>
              </a:rPr>
              <a:t>MADE</a:t>
            </a:r>
            <a:endParaRPr sz="20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240" dirty="0">
                <a:latin typeface="Arial"/>
                <a:cs typeface="Arial"/>
              </a:rPr>
              <a:t>NICE </a:t>
            </a:r>
            <a:r>
              <a:rPr sz="2000" spc="215" dirty="0">
                <a:latin typeface="Arial"/>
                <a:cs typeface="Arial"/>
              </a:rPr>
              <a:t>/</a:t>
            </a:r>
            <a:r>
              <a:rPr sz="2000" spc="-360" dirty="0">
                <a:latin typeface="Arial"/>
                <a:cs typeface="Arial"/>
              </a:rPr>
              <a:t> </a:t>
            </a:r>
            <a:r>
              <a:rPr sz="2000" spc="-190" dirty="0">
                <a:latin typeface="Arial"/>
                <a:cs typeface="Arial"/>
              </a:rPr>
              <a:t>RealNVP</a:t>
            </a:r>
            <a:endParaRPr sz="20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95" dirty="0">
                <a:latin typeface="Arial"/>
                <a:cs typeface="Arial"/>
              </a:rPr>
              <a:t>Glow</a:t>
            </a:r>
            <a:endParaRPr sz="20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60" dirty="0">
                <a:latin typeface="Arial"/>
                <a:cs typeface="Arial"/>
              </a:rPr>
              <a:t>Ffjord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88472" y="1014476"/>
            <a:ext cx="313626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45" dirty="0">
                <a:latin typeface="Arial"/>
                <a:cs typeface="Arial"/>
              </a:rPr>
              <a:t>Model </a:t>
            </a:r>
            <a:r>
              <a:rPr sz="2400" spc="-140" dirty="0">
                <a:latin typeface="Arial"/>
                <a:cs typeface="Arial"/>
              </a:rPr>
              <a:t>does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27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explicitly  </a:t>
            </a:r>
            <a:r>
              <a:rPr sz="2400" spc="-80" dirty="0">
                <a:latin typeface="Arial"/>
                <a:cs typeface="Arial"/>
              </a:rPr>
              <a:t>compute </a:t>
            </a:r>
            <a:r>
              <a:rPr sz="2400" spc="-95" dirty="0">
                <a:latin typeface="Arial"/>
                <a:cs typeface="Arial"/>
              </a:rPr>
              <a:t>p(x), </a:t>
            </a:r>
            <a:r>
              <a:rPr sz="2400" spc="-5" dirty="0">
                <a:latin typeface="Arial"/>
                <a:cs typeface="Arial"/>
              </a:rPr>
              <a:t>but </a:t>
            </a:r>
            <a:r>
              <a:rPr sz="2400" spc="-160" dirty="0">
                <a:latin typeface="Arial"/>
                <a:cs typeface="Arial"/>
              </a:rPr>
              <a:t>can  </a:t>
            </a:r>
            <a:r>
              <a:rPr sz="2400" spc="-125" dirty="0">
                <a:latin typeface="Arial"/>
                <a:cs typeface="Arial"/>
              </a:rPr>
              <a:t>sample </a:t>
            </a:r>
            <a:r>
              <a:rPr sz="2400" spc="-25" dirty="0">
                <a:latin typeface="Arial"/>
                <a:cs typeface="Arial"/>
              </a:rPr>
              <a:t>from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p(x)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8994" y="1392428"/>
            <a:ext cx="167258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45" dirty="0">
                <a:latin typeface="Arial"/>
                <a:cs typeface="Arial"/>
              </a:rPr>
              <a:t>Model </a:t>
            </a:r>
            <a:r>
              <a:rPr sz="2400" spc="-160" dirty="0">
                <a:latin typeface="Arial"/>
                <a:cs typeface="Arial"/>
              </a:rPr>
              <a:t>can  </a:t>
            </a:r>
            <a:r>
              <a:rPr sz="2400" spc="-80" dirty="0">
                <a:latin typeface="Arial"/>
                <a:cs typeface="Arial"/>
              </a:rPr>
              <a:t>compute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p(x)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42799" y="2540508"/>
            <a:ext cx="2258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0" dirty="0">
                <a:latin typeface="Arial"/>
                <a:cs typeface="Arial"/>
              </a:rPr>
              <a:t>Can </a:t>
            </a:r>
            <a:r>
              <a:rPr sz="2000" spc="-70" dirty="0">
                <a:latin typeface="Arial"/>
                <a:cs typeface="Arial"/>
              </a:rPr>
              <a:t>compute  </a:t>
            </a:r>
            <a:r>
              <a:rPr sz="2000" spc="-60" dirty="0">
                <a:latin typeface="Arial"/>
                <a:cs typeface="Arial"/>
              </a:rPr>
              <a:t>approximation </a:t>
            </a:r>
            <a:r>
              <a:rPr sz="2000" spc="20" dirty="0">
                <a:latin typeface="Arial"/>
                <a:cs typeface="Arial"/>
              </a:rPr>
              <a:t>to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p(x)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8751" y="4300194"/>
            <a:ext cx="1737995" cy="362585"/>
          </a:xfrm>
          <a:custGeom>
            <a:avLst/>
            <a:gdLst/>
            <a:ahLst/>
            <a:cxnLst/>
            <a:rect l="l" t="t" r="r" b="b"/>
            <a:pathLst>
              <a:path w="1737995" h="362585">
                <a:moveTo>
                  <a:pt x="0" y="0"/>
                </a:moveTo>
                <a:lnTo>
                  <a:pt x="1737972" y="0"/>
                </a:lnTo>
                <a:lnTo>
                  <a:pt x="1737972" y="362372"/>
                </a:lnTo>
                <a:lnTo>
                  <a:pt x="0" y="36237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416115" y="5011419"/>
            <a:ext cx="175704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spc="-215" dirty="0">
                <a:solidFill>
                  <a:srgbClr val="C00000"/>
                </a:solidFill>
                <a:latin typeface="Arial"/>
                <a:cs typeface="Arial"/>
              </a:rPr>
              <a:t>We </a:t>
            </a:r>
            <a:r>
              <a:rPr sz="2800" spc="5" dirty="0">
                <a:solidFill>
                  <a:srgbClr val="C00000"/>
                </a:solidFill>
                <a:latin typeface="Arial"/>
                <a:cs typeface="Arial"/>
              </a:rPr>
              <a:t>will </a:t>
            </a:r>
            <a:r>
              <a:rPr sz="2800" spc="-55" dirty="0">
                <a:solidFill>
                  <a:srgbClr val="C00000"/>
                </a:solidFill>
                <a:latin typeface="Arial"/>
                <a:cs typeface="Arial"/>
              </a:rPr>
              <a:t>talk  </a:t>
            </a:r>
            <a:r>
              <a:rPr sz="2800" spc="-65" dirty="0">
                <a:solidFill>
                  <a:srgbClr val="C00000"/>
                </a:solidFill>
                <a:latin typeface="Arial"/>
                <a:cs typeface="Arial"/>
              </a:rPr>
              <a:t>about</a:t>
            </a:r>
            <a:r>
              <a:rPr sz="2800" spc="-2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14" dirty="0">
                <a:solidFill>
                  <a:srgbClr val="C00000"/>
                </a:solidFill>
                <a:latin typeface="Arial"/>
                <a:cs typeface="Arial"/>
              </a:rPr>
              <a:t>these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93823" y="6093740"/>
            <a:ext cx="6064885" cy="22732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65" dirty="0">
                <a:latin typeface="Arial"/>
                <a:cs typeface="Arial"/>
              </a:rPr>
              <a:t>Figure </a:t>
            </a:r>
            <a:r>
              <a:rPr sz="1300" spc="-40" dirty="0">
                <a:latin typeface="Arial"/>
                <a:cs typeface="Arial"/>
              </a:rPr>
              <a:t>adapted </a:t>
            </a:r>
            <a:r>
              <a:rPr sz="1300" spc="-5" dirty="0">
                <a:latin typeface="Arial"/>
                <a:cs typeface="Arial"/>
              </a:rPr>
              <a:t>from </a:t>
            </a:r>
            <a:r>
              <a:rPr sz="1300" spc="-55" dirty="0">
                <a:latin typeface="Arial"/>
                <a:cs typeface="Arial"/>
              </a:rPr>
              <a:t>Ian </a:t>
            </a:r>
            <a:r>
              <a:rPr sz="1300" spc="-45" dirty="0">
                <a:latin typeface="Arial"/>
                <a:cs typeface="Arial"/>
              </a:rPr>
              <a:t>Goodfellow, </a:t>
            </a:r>
            <a:r>
              <a:rPr sz="1300" spc="-35" dirty="0">
                <a:latin typeface="Arial"/>
                <a:cs typeface="Arial"/>
              </a:rPr>
              <a:t>Tutorial on </a:t>
            </a:r>
            <a:r>
              <a:rPr sz="1300" spc="-50" dirty="0">
                <a:latin typeface="Arial"/>
                <a:cs typeface="Arial"/>
              </a:rPr>
              <a:t>Generative Adversarial </a:t>
            </a:r>
            <a:r>
              <a:rPr sz="1300" spc="-35" dirty="0">
                <a:latin typeface="Arial"/>
                <a:cs typeface="Arial"/>
              </a:rPr>
              <a:t>Networks,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spc="-50" dirty="0">
                <a:latin typeface="Arial"/>
                <a:cs typeface="Arial"/>
              </a:rPr>
              <a:t>2017.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2776220"/>
            <a:ext cx="69659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15" dirty="0"/>
              <a:t>Autoregressive</a:t>
            </a:r>
            <a:r>
              <a:rPr sz="6000" spc="-325" dirty="0"/>
              <a:t> </a:t>
            </a:r>
            <a:r>
              <a:rPr sz="6000" spc="-300" dirty="0"/>
              <a:t>models</a:t>
            </a:r>
            <a:endParaRPr sz="6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A079112-2680-9041-8A7A-A6004028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16"/>
            <a:ext cx="12192000" cy="62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10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Autoregressive Model</a:t>
            </a:r>
          </a:p>
          <a:p>
            <a:r>
              <a:rPr lang="en-US" dirty="0"/>
              <a:t>Autoencoder</a:t>
            </a:r>
          </a:p>
          <a:p>
            <a:r>
              <a:rPr lang="en-US" dirty="0"/>
              <a:t>Variational Autoencoder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03F12FA-43E4-2447-8A7E-26543857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74"/>
            <a:ext cx="12192000" cy="60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69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79CA22A-A1CB-4A4D-852E-797AA1B7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183"/>
            <a:ext cx="12192000" cy="61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99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BF4D2E6-D0E8-EF44-95E0-AAC9D520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689"/>
            <a:ext cx="12192000" cy="62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1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A6ABFAF-5D28-7C40-999F-333CC52F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958"/>
            <a:ext cx="12192000" cy="59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38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ABD65ED-2A49-8E4A-8A8C-48EC28C1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675"/>
            <a:ext cx="12192000" cy="60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15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F7F7C81-0FDE-FF4E-BEE3-48F4DEFA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963"/>
            <a:ext cx="12192000" cy="60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2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AB188F4-8E10-2846-9EBA-31338DE5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75"/>
            <a:ext cx="12192000" cy="59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75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9826725-0ECD-2548-BA51-B6BE5D98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250"/>
            <a:ext cx="12192000" cy="60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43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F8FBA5E-F3BE-D54B-A88D-57A10E51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419"/>
            <a:ext cx="12192000" cy="59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08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C2CC15B-380E-A447-B6D6-68456493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344"/>
            <a:ext cx="12192000" cy="60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Supervised </a:t>
            </a:r>
            <a:r>
              <a:rPr spc="-360" dirty="0"/>
              <a:t>vs </a:t>
            </a:r>
            <a:r>
              <a:rPr spc="-215" dirty="0"/>
              <a:t>Unsupervised</a:t>
            </a:r>
            <a:r>
              <a:rPr spc="-45" dirty="0"/>
              <a:t> </a:t>
            </a:r>
            <a:r>
              <a:rPr spc="-22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5038851"/>
            <a:ext cx="5351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240" dirty="0">
                <a:latin typeface="Arial"/>
                <a:cs typeface="Arial"/>
              </a:rPr>
              <a:t>Examples</a:t>
            </a:r>
            <a:r>
              <a:rPr sz="2800" spc="-240" dirty="0">
                <a:latin typeface="Arial"/>
                <a:cs typeface="Arial"/>
              </a:rPr>
              <a:t>: </a:t>
            </a:r>
            <a:r>
              <a:rPr sz="2800" spc="-125" dirty="0">
                <a:latin typeface="Arial"/>
                <a:cs typeface="Arial"/>
              </a:rPr>
              <a:t>Classification, </a:t>
            </a:r>
            <a:r>
              <a:rPr sz="2800" spc="-130" dirty="0">
                <a:latin typeface="Arial"/>
                <a:cs typeface="Arial"/>
              </a:rPr>
              <a:t>regression,  </a:t>
            </a:r>
            <a:r>
              <a:rPr sz="2800" spc="-60" dirty="0">
                <a:latin typeface="Arial"/>
                <a:cs typeface="Arial"/>
              </a:rPr>
              <a:t>object </a:t>
            </a:r>
            <a:r>
              <a:rPr sz="2800" spc="-65" dirty="0">
                <a:latin typeface="Arial"/>
                <a:cs typeface="Arial"/>
              </a:rPr>
              <a:t>detection, </a:t>
            </a:r>
            <a:r>
              <a:rPr sz="2800" spc="-120" dirty="0">
                <a:latin typeface="Arial"/>
                <a:cs typeface="Arial"/>
              </a:rPr>
              <a:t>semantic  </a:t>
            </a:r>
            <a:r>
              <a:rPr sz="2800" spc="-105" dirty="0">
                <a:latin typeface="Arial"/>
                <a:cs typeface="Arial"/>
              </a:rPr>
              <a:t>segmentation,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85" dirty="0">
                <a:latin typeface="Arial"/>
                <a:cs typeface="Arial"/>
              </a:rPr>
              <a:t>captioning,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24928" y="2154935"/>
            <a:ext cx="3279648" cy="2840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4834" y="5029707"/>
            <a:ext cx="50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34" dirty="0">
                <a:latin typeface="Arial"/>
                <a:cs typeface="Arial"/>
              </a:rPr>
              <a:t>C</a:t>
            </a:r>
            <a:r>
              <a:rPr sz="2800" spc="-360" dirty="0">
                <a:latin typeface="Arial"/>
                <a:cs typeface="Arial"/>
              </a:rPr>
              <a:t>a</a:t>
            </a:r>
            <a:r>
              <a:rPr sz="2800" spc="160" dirty="0"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861" y="960628"/>
            <a:ext cx="9545955" cy="311912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00" b="1" spc="-235" dirty="0">
                <a:latin typeface="Arial"/>
                <a:cs typeface="Arial"/>
              </a:rPr>
              <a:t>Supervised</a:t>
            </a:r>
            <a:r>
              <a:rPr sz="2800" b="1" spc="-150" dirty="0">
                <a:latin typeface="Arial"/>
                <a:cs typeface="Arial"/>
              </a:rPr>
              <a:t> </a:t>
            </a:r>
            <a:r>
              <a:rPr sz="2800" b="1" spc="-235" dirty="0">
                <a:latin typeface="Arial"/>
                <a:cs typeface="Arial"/>
              </a:rPr>
              <a:t>Learning</a:t>
            </a:r>
            <a:endParaRPr sz="2800" dirty="0">
              <a:latin typeface="Arial"/>
              <a:cs typeface="Arial"/>
            </a:endParaRPr>
          </a:p>
          <a:p>
            <a:pPr marL="7653655">
              <a:lnSpc>
                <a:spcPct val="100000"/>
              </a:lnSpc>
              <a:spcBef>
                <a:spcPts val="915"/>
              </a:spcBef>
            </a:pPr>
            <a:r>
              <a:rPr sz="2800" spc="-125" dirty="0">
                <a:latin typeface="Arial"/>
                <a:cs typeface="Arial"/>
              </a:rPr>
              <a:t>Classification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 </a:t>
            </a:r>
            <a:r>
              <a:rPr sz="2800" spc="-120" dirty="0">
                <a:latin typeface="Arial"/>
                <a:cs typeface="Arial"/>
              </a:rPr>
              <a:t>(x,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y)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spc="-190" dirty="0">
                <a:latin typeface="Arial"/>
                <a:cs typeface="Arial"/>
              </a:rPr>
              <a:t>x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sz="2800" spc="-135" dirty="0">
                <a:latin typeface="Arial"/>
                <a:cs typeface="Arial"/>
              </a:rPr>
              <a:t>y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90" dirty="0">
                <a:latin typeface="Arial"/>
                <a:cs typeface="Arial"/>
              </a:rPr>
              <a:t>label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spc="-185" dirty="0">
                <a:latin typeface="Arial"/>
                <a:cs typeface="Arial"/>
              </a:rPr>
              <a:t>Goal</a:t>
            </a:r>
            <a:r>
              <a:rPr sz="2800" spc="-18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i="1" spc="-65" dirty="0">
                <a:latin typeface="Arial"/>
                <a:cs typeface="Arial"/>
              </a:rPr>
              <a:t>function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35" dirty="0">
                <a:latin typeface="Arial"/>
                <a:cs typeface="Arial"/>
              </a:rPr>
              <a:t>map </a:t>
            </a:r>
            <a:r>
              <a:rPr sz="2800" spc="-190" dirty="0">
                <a:latin typeface="Arial"/>
                <a:cs typeface="Arial"/>
              </a:rPr>
              <a:t>x </a:t>
            </a:r>
            <a:r>
              <a:rPr sz="2800" spc="-160" dirty="0">
                <a:latin typeface="Arial"/>
                <a:cs typeface="Arial"/>
              </a:rPr>
              <a:t>-&gt;</a:t>
            </a:r>
            <a:r>
              <a:rPr sz="2800" spc="-195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y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46233" y="6146291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5" dirty="0">
                <a:solidFill>
                  <a:srgbClr val="0563C1"/>
                </a:solidFill>
                <a:latin typeface="Arial"/>
                <a:cs typeface="Arial"/>
              </a:rPr>
              <a:t>This </a:t>
            </a:r>
            <a:r>
              <a:rPr sz="800" spc="-45" dirty="0">
                <a:solidFill>
                  <a:srgbClr val="0563C1"/>
                </a:solidFill>
                <a:latin typeface="Arial"/>
                <a:cs typeface="Arial"/>
              </a:rPr>
              <a:t>image </a:t>
            </a:r>
            <a:r>
              <a:rPr sz="800" spc="-4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800" spc="-120" dirty="0">
                <a:solidFill>
                  <a:srgbClr val="0563C1"/>
                </a:solidFill>
                <a:latin typeface="Arial"/>
                <a:cs typeface="Arial"/>
              </a:rPr>
              <a:t>CC0 </a:t>
            </a:r>
            <a:r>
              <a:rPr sz="800" spc="-25" dirty="0">
                <a:solidFill>
                  <a:srgbClr val="0563C1"/>
                </a:solidFill>
                <a:latin typeface="Arial"/>
                <a:cs typeface="Arial"/>
              </a:rPr>
              <a:t>public</a:t>
            </a:r>
            <a:r>
              <a:rPr sz="800" spc="-10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800" spc="-30" dirty="0">
                <a:solidFill>
                  <a:srgbClr val="0563C1"/>
                </a:solidFill>
                <a:latin typeface="Arial"/>
                <a:cs typeface="Arial"/>
              </a:rPr>
              <a:t>domain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05033" y="6279357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7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EB098F19-615D-F346-9EA8-F227C985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695"/>
            <a:ext cx="12192000" cy="59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99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D7DAED4-ADDE-8549-AE3A-199D5DDE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667"/>
            <a:ext cx="12192000" cy="60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90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1CDF35-57D0-F547-940B-C25ADBEF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867"/>
            <a:ext cx="12192000" cy="61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4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2776220"/>
            <a:ext cx="77203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95" dirty="0"/>
              <a:t>Autoencoders</a:t>
            </a:r>
            <a:endParaRPr sz="6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83532BF-7974-3941-B8BF-FBA96168A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75"/>
            <a:ext cx="12192000" cy="661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389302-79B8-C24C-A101-270E919A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" y="0"/>
            <a:ext cx="1208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69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AD5EC83-CC82-8342-9672-EFCC30D7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84"/>
            <a:ext cx="12192000" cy="67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39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EB9A0FE-6D7E-4F4B-BE4B-649F2792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3"/>
            <a:ext cx="12192000" cy="68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72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5A76906-2CD8-CA42-A8F4-5D366ADC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25"/>
            <a:ext cx="12192000" cy="67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17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043339B-E80E-2A49-8DCF-EC745FC7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3"/>
            <a:ext cx="12192000" cy="67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Supervised </a:t>
            </a:r>
            <a:r>
              <a:rPr spc="-360" dirty="0"/>
              <a:t>vs </a:t>
            </a:r>
            <a:r>
              <a:rPr spc="-215" dirty="0"/>
              <a:t>Unsupervised</a:t>
            </a:r>
            <a:r>
              <a:rPr spc="-45" dirty="0"/>
              <a:t> </a:t>
            </a:r>
            <a:r>
              <a:rPr spc="-22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996947"/>
            <a:ext cx="26098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 </a:t>
            </a:r>
            <a:r>
              <a:rPr sz="2800" spc="-120" dirty="0">
                <a:latin typeface="Arial"/>
                <a:cs typeface="Arial"/>
              </a:rPr>
              <a:t>(x,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y)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90" dirty="0">
                <a:latin typeface="Arial"/>
                <a:cs typeface="Arial"/>
              </a:rPr>
              <a:t>x </a:t>
            </a:r>
            <a:r>
              <a:rPr sz="2800" spc="-145" dirty="0">
                <a:latin typeface="Arial"/>
                <a:cs typeface="Arial"/>
              </a:rPr>
              <a:t>is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sz="2800" spc="-135" dirty="0">
                <a:latin typeface="Arial"/>
                <a:cs typeface="Arial"/>
              </a:rPr>
              <a:t>y </a:t>
            </a:r>
            <a:r>
              <a:rPr sz="2800" spc="-145" dirty="0">
                <a:latin typeface="Arial"/>
                <a:cs typeface="Arial"/>
              </a:rPr>
              <a:t>is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label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627627"/>
            <a:ext cx="5158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85" dirty="0">
                <a:latin typeface="Arial"/>
                <a:cs typeface="Arial"/>
              </a:rPr>
              <a:t>Goal</a:t>
            </a:r>
            <a:r>
              <a:rPr sz="2800" spc="-18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i="1" spc="-65" dirty="0">
                <a:latin typeface="Arial"/>
                <a:cs typeface="Arial"/>
              </a:rPr>
              <a:t>function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35" dirty="0">
                <a:latin typeface="Arial"/>
                <a:cs typeface="Arial"/>
              </a:rPr>
              <a:t>map </a:t>
            </a:r>
            <a:r>
              <a:rPr sz="2800" spc="-190" dirty="0">
                <a:latin typeface="Arial"/>
                <a:cs typeface="Arial"/>
              </a:rPr>
              <a:t>x </a:t>
            </a:r>
            <a:r>
              <a:rPr sz="2800" spc="-160" dirty="0">
                <a:latin typeface="Arial"/>
                <a:cs typeface="Arial"/>
              </a:rPr>
              <a:t>-&gt;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038851"/>
            <a:ext cx="5351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240" dirty="0">
                <a:latin typeface="Arial"/>
                <a:cs typeface="Arial"/>
              </a:rPr>
              <a:t>Examples</a:t>
            </a:r>
            <a:r>
              <a:rPr sz="2800" spc="-240" dirty="0">
                <a:latin typeface="Arial"/>
                <a:cs typeface="Arial"/>
              </a:rPr>
              <a:t>: </a:t>
            </a:r>
            <a:r>
              <a:rPr sz="2800" spc="-125" dirty="0">
                <a:latin typeface="Arial"/>
                <a:cs typeface="Arial"/>
              </a:rPr>
              <a:t>Classification, </a:t>
            </a:r>
            <a:r>
              <a:rPr sz="2800" spc="-130" dirty="0">
                <a:latin typeface="Arial"/>
                <a:cs typeface="Arial"/>
              </a:rPr>
              <a:t>regression,  </a:t>
            </a:r>
            <a:r>
              <a:rPr sz="2800" spc="-60" dirty="0">
                <a:latin typeface="Arial"/>
                <a:cs typeface="Arial"/>
              </a:rPr>
              <a:t>object </a:t>
            </a:r>
            <a:r>
              <a:rPr sz="2800" spc="-65" dirty="0">
                <a:latin typeface="Arial"/>
                <a:cs typeface="Arial"/>
              </a:rPr>
              <a:t>detection, </a:t>
            </a:r>
            <a:r>
              <a:rPr sz="2800" spc="-120" dirty="0">
                <a:latin typeface="Arial"/>
                <a:cs typeface="Arial"/>
              </a:rPr>
              <a:t>semantic  </a:t>
            </a:r>
            <a:r>
              <a:rPr sz="2800" spc="-105" dirty="0">
                <a:latin typeface="Arial"/>
                <a:cs typeface="Arial"/>
              </a:rPr>
              <a:t>segmentation,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85" dirty="0">
                <a:latin typeface="Arial"/>
                <a:cs typeface="Arial"/>
              </a:rPr>
              <a:t>captioning,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861" y="1076452"/>
            <a:ext cx="9593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07760" algn="l"/>
              </a:tabLst>
            </a:pPr>
            <a:r>
              <a:rPr sz="2800" b="1" spc="-235" dirty="0">
                <a:latin typeface="Arial"/>
                <a:cs typeface="Arial"/>
              </a:rPr>
              <a:t>Supervised</a:t>
            </a:r>
            <a:r>
              <a:rPr sz="2800" b="1" spc="-125" dirty="0">
                <a:latin typeface="Arial"/>
                <a:cs typeface="Arial"/>
              </a:rPr>
              <a:t> </a:t>
            </a:r>
            <a:r>
              <a:rPr sz="2800" b="1" spc="-235" dirty="0">
                <a:latin typeface="Arial"/>
                <a:cs typeface="Arial"/>
              </a:rPr>
              <a:t>Learning	</a:t>
            </a:r>
            <a:r>
              <a:rPr sz="2800" b="1" spc="-220" dirty="0">
                <a:latin typeface="Arial"/>
                <a:cs typeface="Arial"/>
              </a:rPr>
              <a:t>Unsupervised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235" dirty="0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67603" y="1996947"/>
            <a:ext cx="28765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95" dirty="0">
                <a:latin typeface="Arial"/>
                <a:cs typeface="Arial"/>
              </a:rPr>
              <a:t>Just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sz="2800" spc="-85" dirty="0">
                <a:latin typeface="Arial"/>
                <a:cs typeface="Arial"/>
              </a:rPr>
              <a:t>no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labels!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7603" y="3627627"/>
            <a:ext cx="417830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Goal</a:t>
            </a:r>
            <a:r>
              <a:rPr sz="2800" spc="-18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165" dirty="0">
                <a:latin typeface="Arial"/>
                <a:cs typeface="Arial"/>
              </a:rPr>
              <a:t>some </a:t>
            </a:r>
            <a:r>
              <a:rPr sz="2800" spc="-85" dirty="0">
                <a:latin typeface="Arial"/>
                <a:cs typeface="Arial"/>
              </a:rPr>
              <a:t>underlying  hidden </a:t>
            </a:r>
            <a:r>
              <a:rPr sz="2800" i="1" spc="-80" dirty="0">
                <a:latin typeface="Arial"/>
                <a:cs typeface="Arial"/>
              </a:rPr>
              <a:t>structure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42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7603" y="5038851"/>
            <a:ext cx="483933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240" dirty="0">
                <a:latin typeface="Arial"/>
                <a:cs typeface="Arial"/>
              </a:rPr>
              <a:t>Examples</a:t>
            </a:r>
            <a:r>
              <a:rPr sz="2800" spc="-240" dirty="0">
                <a:latin typeface="Arial"/>
                <a:cs typeface="Arial"/>
              </a:rPr>
              <a:t>: </a:t>
            </a:r>
            <a:r>
              <a:rPr sz="2800" spc="-120" dirty="0">
                <a:latin typeface="Arial"/>
                <a:cs typeface="Arial"/>
              </a:rPr>
              <a:t>Clustering,  </a:t>
            </a:r>
            <a:r>
              <a:rPr sz="2800" spc="-75" dirty="0">
                <a:latin typeface="Arial"/>
                <a:cs typeface="Arial"/>
              </a:rPr>
              <a:t>dimensionality </a:t>
            </a:r>
            <a:r>
              <a:rPr sz="2800" spc="-65" dirty="0">
                <a:latin typeface="Arial"/>
                <a:cs typeface="Arial"/>
              </a:rPr>
              <a:t>reduction,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feature  </a:t>
            </a:r>
            <a:r>
              <a:rPr sz="2800" spc="-90" dirty="0">
                <a:latin typeface="Arial"/>
                <a:cs typeface="Arial"/>
              </a:rPr>
              <a:t>learning, density </a:t>
            </a:r>
            <a:r>
              <a:rPr sz="2800" spc="-70" dirty="0">
                <a:latin typeface="Arial"/>
                <a:cs typeface="Arial"/>
              </a:rPr>
              <a:t>estimation,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CC51B94-8CCB-0041-8E2D-CD8BA50A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" y="0"/>
            <a:ext cx="12134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45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BF5492-39D0-4F4B-860C-52FB9CA1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1"/>
            <a:ext cx="12192000" cy="6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48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84DFFFC-BB75-F541-A476-67613BB1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38"/>
            <a:ext cx="12192000" cy="66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37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2762BE-2F08-BC4B-9555-0EB214DF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49"/>
            <a:ext cx="12192000" cy="679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46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E4A73503-F176-CE40-8699-5DB58A3E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69"/>
            <a:ext cx="12192000" cy="67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27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9EB5EF-9543-F245-BA8C-41BF0935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35"/>
            <a:ext cx="12192000" cy="680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51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2776220"/>
            <a:ext cx="77203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295" dirty="0"/>
              <a:t>Variational </a:t>
            </a:r>
            <a:r>
              <a:rPr sz="6000" spc="-295" dirty="0"/>
              <a:t>Autoencoders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10630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F0F1ECA-2414-D748-ACCB-1C081A85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08"/>
            <a:ext cx="12192000" cy="67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90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93DDB10-3853-2744-9691-FC626432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7"/>
            <a:ext cx="12192000" cy="68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4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01BC9B8-9B6A-4B4D-A7E6-4A78910C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4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Supervised </a:t>
            </a:r>
            <a:r>
              <a:rPr spc="-360" dirty="0"/>
              <a:t>vs </a:t>
            </a:r>
            <a:r>
              <a:rPr spc="-215" dirty="0"/>
              <a:t>Unsupervised</a:t>
            </a:r>
            <a:r>
              <a:rPr spc="-45" dirty="0"/>
              <a:t> </a:t>
            </a:r>
            <a:r>
              <a:rPr spc="-22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67603" y="1076452"/>
            <a:ext cx="4178300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0" dirty="0">
                <a:latin typeface="Arial"/>
                <a:cs typeface="Arial"/>
              </a:rPr>
              <a:t>Unsupervised</a:t>
            </a:r>
            <a:r>
              <a:rPr sz="2800" b="1" spc="-150" dirty="0">
                <a:latin typeface="Arial"/>
                <a:cs typeface="Arial"/>
              </a:rPr>
              <a:t> </a:t>
            </a:r>
            <a:r>
              <a:rPr sz="2800" b="1" spc="-235" dirty="0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spc="-195" dirty="0">
                <a:latin typeface="Arial"/>
                <a:cs typeface="Arial"/>
              </a:rPr>
              <a:t>Just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sz="2800" spc="-85" dirty="0">
                <a:latin typeface="Arial"/>
                <a:cs typeface="Arial"/>
              </a:rPr>
              <a:t>no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labels!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Arial"/>
              <a:cs typeface="Arial"/>
            </a:endParaRPr>
          </a:p>
          <a:p>
            <a:pPr marL="12700" marR="5080">
              <a:lnSpc>
                <a:spcPts val="3000"/>
              </a:lnSpc>
            </a:pPr>
            <a:r>
              <a:rPr sz="2800" b="1" spc="-185" dirty="0">
                <a:latin typeface="Arial"/>
                <a:cs typeface="Arial"/>
              </a:rPr>
              <a:t>Goal</a:t>
            </a:r>
            <a:r>
              <a:rPr sz="2800" spc="-18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165" dirty="0">
                <a:latin typeface="Arial"/>
                <a:cs typeface="Arial"/>
              </a:rPr>
              <a:t>some </a:t>
            </a:r>
            <a:r>
              <a:rPr sz="2800" spc="-85" dirty="0">
                <a:latin typeface="Arial"/>
                <a:cs typeface="Arial"/>
              </a:rPr>
              <a:t>underlying  hidden </a:t>
            </a:r>
            <a:r>
              <a:rPr sz="2800" i="1" spc="-80" dirty="0">
                <a:latin typeface="Arial"/>
                <a:cs typeface="Arial"/>
              </a:rPr>
              <a:t>structure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42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spc="-240" dirty="0">
                <a:latin typeface="Arial"/>
                <a:cs typeface="Arial"/>
              </a:rPr>
              <a:t>Examples</a:t>
            </a:r>
            <a:r>
              <a:rPr sz="2800" spc="-240" dirty="0">
                <a:latin typeface="Arial"/>
                <a:cs typeface="Arial"/>
              </a:rPr>
              <a:t>: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Clustering,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1993391"/>
            <a:ext cx="4136136" cy="422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97315" y="1171956"/>
            <a:ext cx="241490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367665">
              <a:lnSpc>
                <a:spcPts val="3790"/>
              </a:lnSpc>
              <a:spcBef>
                <a:spcPts val="265"/>
              </a:spcBef>
            </a:pPr>
            <a:r>
              <a:rPr sz="3200" spc="-140" dirty="0">
                <a:latin typeface="Arial"/>
                <a:cs typeface="Arial"/>
              </a:rPr>
              <a:t>Clustering  (e.g.</a:t>
            </a:r>
            <a:r>
              <a:rPr sz="3200" spc="-215" dirty="0">
                <a:latin typeface="Arial"/>
                <a:cs typeface="Arial"/>
              </a:rPr>
              <a:t> </a:t>
            </a:r>
            <a:r>
              <a:rPr sz="3200" spc="-195" dirty="0">
                <a:latin typeface="Arial"/>
                <a:cs typeface="Arial"/>
              </a:rPr>
              <a:t>K-Means)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254" y="6279358"/>
            <a:ext cx="444500" cy="0"/>
          </a:xfrm>
          <a:custGeom>
            <a:avLst/>
            <a:gdLst/>
            <a:ahLst/>
            <a:cxnLst/>
            <a:rect l="l" t="t" r="r" b="b"/>
            <a:pathLst>
              <a:path w="444500">
                <a:moveTo>
                  <a:pt x="0" y="0"/>
                </a:moveTo>
                <a:lnTo>
                  <a:pt x="4445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2354" y="6279358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9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67603" y="5436867"/>
            <a:ext cx="4839335" cy="8407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365"/>
              </a:spcBef>
            </a:pPr>
            <a:r>
              <a:rPr sz="2800" spc="-75" dirty="0">
                <a:latin typeface="Arial"/>
                <a:cs typeface="Arial"/>
              </a:rPr>
              <a:t>dimensionality </a:t>
            </a:r>
            <a:r>
              <a:rPr sz="2800" spc="-65" dirty="0">
                <a:latin typeface="Arial"/>
                <a:cs typeface="Arial"/>
              </a:rPr>
              <a:t>reduction,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feature  </a:t>
            </a:r>
            <a:r>
              <a:rPr sz="2800" spc="-90" dirty="0">
                <a:latin typeface="Arial"/>
                <a:cs typeface="Arial"/>
              </a:rPr>
              <a:t>learning, density </a:t>
            </a:r>
            <a:r>
              <a:rPr sz="2800" spc="-70" dirty="0">
                <a:latin typeface="Arial"/>
                <a:cs typeface="Arial"/>
              </a:rPr>
              <a:t>estimation,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967" y="6151153"/>
            <a:ext cx="1346200" cy="14986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800" spc="-55" dirty="0">
                <a:solidFill>
                  <a:srgbClr val="0563C1"/>
                </a:solidFill>
                <a:latin typeface="Arial"/>
                <a:cs typeface="Arial"/>
              </a:rPr>
              <a:t>This </a:t>
            </a:r>
            <a:r>
              <a:rPr sz="800" spc="-45" dirty="0">
                <a:solidFill>
                  <a:srgbClr val="0563C1"/>
                </a:solidFill>
                <a:latin typeface="Arial"/>
                <a:cs typeface="Arial"/>
              </a:rPr>
              <a:t>image </a:t>
            </a:r>
            <a:r>
              <a:rPr sz="800" spc="-4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800" spc="-120" dirty="0">
                <a:solidFill>
                  <a:srgbClr val="0563C1"/>
                </a:solidFill>
                <a:latin typeface="Arial"/>
                <a:cs typeface="Arial"/>
              </a:rPr>
              <a:t>CC0 </a:t>
            </a:r>
            <a:r>
              <a:rPr sz="800" spc="-25" dirty="0">
                <a:solidFill>
                  <a:srgbClr val="0563C1"/>
                </a:solidFill>
                <a:latin typeface="Arial"/>
                <a:cs typeface="Arial"/>
              </a:rPr>
              <a:t>public</a:t>
            </a:r>
            <a:r>
              <a:rPr sz="800" spc="-10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800" spc="-30" dirty="0">
                <a:solidFill>
                  <a:srgbClr val="0563C1"/>
                </a:solidFill>
                <a:latin typeface="Arial"/>
                <a:cs typeface="Arial"/>
              </a:rPr>
              <a:t>domain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6849688-BFF0-074F-8303-EE16A46A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0"/>
            <a:ext cx="12192000" cy="68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50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0172613-5D3E-8E41-9207-385A15C5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3"/>
            <a:ext cx="12192000" cy="68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72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EF086F-E428-8649-BB45-C8D122AC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72"/>
            <a:ext cx="12192000" cy="67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2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CC065C6-26AB-2849-82E9-79A66372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6"/>
            <a:ext cx="12192000" cy="68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85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36C55B9-6369-7A4B-8982-7B4303804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8" y="0"/>
            <a:ext cx="12094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71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74E2D84-B736-CF41-A905-53C120B4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9" y="0"/>
            <a:ext cx="12052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7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6BB04D-4601-7749-8F7E-09D80FF9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3"/>
            <a:ext cx="12192000" cy="684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1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B66EEAE-3225-624B-956C-8AAECC20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" y="0"/>
            <a:ext cx="1209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1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A161680-B2C8-B449-ACD0-E38F6A5F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3" y="0"/>
            <a:ext cx="11985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65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279D267-2494-5846-BEE0-7973A2F7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70"/>
            <a:ext cx="12192000" cy="68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5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Supervised </a:t>
            </a:r>
            <a:r>
              <a:rPr spc="-360" dirty="0"/>
              <a:t>vs </a:t>
            </a:r>
            <a:r>
              <a:rPr spc="-215" dirty="0"/>
              <a:t>Unsupervised</a:t>
            </a:r>
            <a:r>
              <a:rPr spc="-45" dirty="0"/>
              <a:t> </a:t>
            </a:r>
            <a:r>
              <a:rPr spc="-22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67603" y="1996947"/>
            <a:ext cx="28765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95" dirty="0">
                <a:latin typeface="Arial"/>
                <a:cs typeface="Arial"/>
              </a:rPr>
              <a:t>Just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sz="2800" spc="-85" dirty="0">
                <a:latin typeface="Arial"/>
                <a:cs typeface="Arial"/>
              </a:rPr>
              <a:t>no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labels!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67603" y="3627627"/>
            <a:ext cx="417830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85" dirty="0">
                <a:latin typeface="Arial"/>
                <a:cs typeface="Arial"/>
              </a:rPr>
              <a:t>Goal</a:t>
            </a:r>
            <a:r>
              <a:rPr sz="2800" spc="-18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165" dirty="0">
                <a:latin typeface="Arial"/>
                <a:cs typeface="Arial"/>
              </a:rPr>
              <a:t>some </a:t>
            </a:r>
            <a:r>
              <a:rPr sz="2800" spc="-85" dirty="0">
                <a:latin typeface="Arial"/>
                <a:cs typeface="Arial"/>
              </a:rPr>
              <a:t>underlying  hidden </a:t>
            </a:r>
            <a:r>
              <a:rPr sz="2800" i="1" spc="-80" dirty="0">
                <a:latin typeface="Arial"/>
                <a:cs typeface="Arial"/>
              </a:rPr>
              <a:t>structure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42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67603" y="5038851"/>
            <a:ext cx="3132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40" dirty="0">
                <a:latin typeface="Arial"/>
                <a:cs typeface="Arial"/>
              </a:rPr>
              <a:t>Examples</a:t>
            </a:r>
            <a:r>
              <a:rPr sz="2800" spc="-240" dirty="0">
                <a:latin typeface="Arial"/>
                <a:cs typeface="Arial"/>
              </a:rPr>
              <a:t>: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Clustering,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9972" y="1076452"/>
            <a:ext cx="890587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0055">
              <a:lnSpc>
                <a:spcPts val="3040"/>
              </a:lnSpc>
              <a:spcBef>
                <a:spcPts val="100"/>
              </a:spcBef>
            </a:pPr>
            <a:r>
              <a:rPr sz="2800" b="1" spc="-220" dirty="0">
                <a:latin typeface="Arial"/>
                <a:cs typeface="Arial"/>
              </a:rPr>
              <a:t>Unsupervised</a:t>
            </a:r>
            <a:r>
              <a:rPr sz="2800" b="1" spc="-190" dirty="0">
                <a:latin typeface="Arial"/>
                <a:cs typeface="Arial"/>
              </a:rPr>
              <a:t> </a:t>
            </a:r>
            <a:r>
              <a:rPr sz="2800" b="1" spc="-235" dirty="0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520"/>
              </a:lnSpc>
            </a:pPr>
            <a:r>
              <a:rPr sz="3200" spc="-100" dirty="0">
                <a:latin typeface="Arial"/>
                <a:cs typeface="Arial"/>
              </a:rPr>
              <a:t>Dimensionality</a:t>
            </a:r>
            <a:r>
              <a:rPr sz="3200" spc="-170" dirty="0">
                <a:latin typeface="Arial"/>
                <a:cs typeface="Arial"/>
              </a:rPr>
              <a:t> </a:t>
            </a:r>
            <a:r>
              <a:rPr sz="3200" spc="-140" dirty="0">
                <a:latin typeface="Arial"/>
                <a:cs typeface="Arial"/>
              </a:rPr>
              <a:t>Reduction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640" y="1903476"/>
            <a:ext cx="6019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0" dirty="0">
                <a:latin typeface="Arial"/>
                <a:cs typeface="Arial"/>
              </a:rPr>
              <a:t>(e.g. </a:t>
            </a:r>
            <a:r>
              <a:rPr sz="3200" spc="-120" dirty="0">
                <a:latin typeface="Arial"/>
                <a:cs typeface="Arial"/>
              </a:rPr>
              <a:t>Principal </a:t>
            </a:r>
            <a:r>
              <a:rPr sz="3200" spc="-160" dirty="0">
                <a:latin typeface="Arial"/>
                <a:cs typeface="Arial"/>
              </a:rPr>
              <a:t>Components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Analysis)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285" y="626888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8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0785" y="6268885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7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088" y="2712720"/>
            <a:ext cx="5971032" cy="212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69550" y="5001259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latin typeface="Arial"/>
                <a:cs typeface="Arial"/>
              </a:rPr>
              <a:t>3D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1476" y="5001259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latin typeface="Arial"/>
                <a:cs typeface="Arial"/>
              </a:rPr>
              <a:t>2D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49134" y="5163263"/>
            <a:ext cx="813435" cy="85725"/>
          </a:xfrm>
          <a:custGeom>
            <a:avLst/>
            <a:gdLst/>
            <a:ahLst/>
            <a:cxnLst/>
            <a:rect l="l" t="t" r="r" b="b"/>
            <a:pathLst>
              <a:path w="813435" h="85725">
                <a:moveTo>
                  <a:pt x="727263" y="57149"/>
                </a:moveTo>
                <a:lnTo>
                  <a:pt x="727262" y="85725"/>
                </a:lnTo>
                <a:lnTo>
                  <a:pt x="784412" y="57150"/>
                </a:lnTo>
                <a:lnTo>
                  <a:pt x="727263" y="57149"/>
                </a:lnTo>
                <a:close/>
              </a:path>
              <a:path w="813435" h="85725">
                <a:moveTo>
                  <a:pt x="727263" y="28574"/>
                </a:moveTo>
                <a:lnTo>
                  <a:pt x="727263" y="57149"/>
                </a:lnTo>
                <a:lnTo>
                  <a:pt x="741551" y="57150"/>
                </a:lnTo>
                <a:lnTo>
                  <a:pt x="741551" y="28575"/>
                </a:lnTo>
                <a:lnTo>
                  <a:pt x="727263" y="28574"/>
                </a:lnTo>
                <a:close/>
              </a:path>
              <a:path w="813435" h="85725">
                <a:moveTo>
                  <a:pt x="727264" y="0"/>
                </a:moveTo>
                <a:lnTo>
                  <a:pt x="727263" y="28574"/>
                </a:lnTo>
                <a:lnTo>
                  <a:pt x="741551" y="28575"/>
                </a:lnTo>
                <a:lnTo>
                  <a:pt x="741551" y="57150"/>
                </a:lnTo>
                <a:lnTo>
                  <a:pt x="784415" y="57148"/>
                </a:lnTo>
                <a:lnTo>
                  <a:pt x="812987" y="42862"/>
                </a:lnTo>
                <a:lnTo>
                  <a:pt x="727264" y="0"/>
                </a:lnTo>
                <a:close/>
              </a:path>
              <a:path w="813435" h="85725">
                <a:moveTo>
                  <a:pt x="0" y="28573"/>
                </a:moveTo>
                <a:lnTo>
                  <a:pt x="0" y="57148"/>
                </a:lnTo>
                <a:lnTo>
                  <a:pt x="727263" y="57149"/>
                </a:lnTo>
                <a:lnTo>
                  <a:pt x="72726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67603" y="5436867"/>
            <a:ext cx="4839335" cy="8407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365"/>
              </a:spcBef>
            </a:pPr>
            <a:r>
              <a:rPr sz="2800" spc="-75" dirty="0">
                <a:latin typeface="Arial"/>
                <a:cs typeface="Arial"/>
              </a:rPr>
              <a:t>dimensionality </a:t>
            </a:r>
            <a:r>
              <a:rPr sz="2800" spc="-65" dirty="0">
                <a:latin typeface="Arial"/>
                <a:cs typeface="Arial"/>
              </a:rPr>
              <a:t>reduction,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feature  </a:t>
            </a:r>
            <a:r>
              <a:rPr sz="2800" spc="-90" dirty="0">
                <a:latin typeface="Arial"/>
                <a:cs typeface="Arial"/>
              </a:rPr>
              <a:t>learning, density </a:t>
            </a:r>
            <a:r>
              <a:rPr sz="2800" spc="-70" dirty="0">
                <a:latin typeface="Arial"/>
                <a:cs typeface="Arial"/>
              </a:rPr>
              <a:t>estimation,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235" y="6138961"/>
            <a:ext cx="2266950" cy="14986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800" spc="-55" dirty="0">
                <a:solidFill>
                  <a:srgbClr val="0563C1"/>
                </a:solidFill>
                <a:latin typeface="Arial"/>
                <a:cs typeface="Arial"/>
              </a:rPr>
              <a:t>This </a:t>
            </a:r>
            <a:r>
              <a:rPr sz="800" spc="-45" dirty="0">
                <a:solidFill>
                  <a:srgbClr val="0563C1"/>
                </a:solidFill>
                <a:latin typeface="Arial"/>
                <a:cs typeface="Arial"/>
              </a:rPr>
              <a:t>image </a:t>
            </a:r>
            <a:r>
              <a:rPr sz="800" spc="-5" dirty="0">
                <a:solidFill>
                  <a:srgbClr val="999999"/>
                </a:solidFill>
                <a:latin typeface="Arial"/>
                <a:cs typeface="Arial"/>
              </a:rPr>
              <a:t>from </a:t>
            </a:r>
            <a:r>
              <a:rPr sz="800" spc="-20" dirty="0">
                <a:solidFill>
                  <a:srgbClr val="999999"/>
                </a:solidFill>
                <a:latin typeface="Arial"/>
                <a:cs typeface="Arial"/>
              </a:rPr>
              <a:t>Matthias </a:t>
            </a:r>
            <a:r>
              <a:rPr sz="800" spc="-65" dirty="0">
                <a:solidFill>
                  <a:srgbClr val="999999"/>
                </a:solidFill>
                <a:latin typeface="Arial"/>
                <a:cs typeface="Arial"/>
              </a:rPr>
              <a:t>Scholz </a:t>
            </a:r>
            <a:r>
              <a:rPr sz="800" spc="-4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800" spc="-120" dirty="0">
                <a:solidFill>
                  <a:srgbClr val="0563C1"/>
                </a:solidFill>
                <a:latin typeface="Arial"/>
                <a:cs typeface="Arial"/>
              </a:rPr>
              <a:t>CC0 </a:t>
            </a:r>
            <a:r>
              <a:rPr sz="800" spc="-25" dirty="0">
                <a:solidFill>
                  <a:srgbClr val="0563C1"/>
                </a:solidFill>
                <a:latin typeface="Arial"/>
                <a:cs typeface="Arial"/>
              </a:rPr>
              <a:t>public</a:t>
            </a:r>
            <a:r>
              <a:rPr sz="800" spc="-10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800" spc="-30" dirty="0">
                <a:solidFill>
                  <a:srgbClr val="0563C1"/>
                </a:solidFill>
                <a:latin typeface="Arial"/>
                <a:cs typeface="Arial"/>
              </a:rPr>
              <a:t>domain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600FD7-4CB9-2B47-8348-33F907E26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14"/>
            <a:ext cx="12192000" cy="67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1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waterfall chart&#10;&#10;Description automatically generated">
            <a:extLst>
              <a:ext uri="{FF2B5EF4-FFF2-40B4-BE49-F238E27FC236}">
                <a16:creationId xmlns:a16="http://schemas.microsoft.com/office/drawing/2014/main" id="{404F3998-3426-E74F-996D-A5CD14A5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1"/>
            <a:ext cx="12192000" cy="68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764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496A46-7EB8-3C40-B138-58B9DAA06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" y="0"/>
            <a:ext cx="12158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62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DB08D79-A561-7644-B5BF-BF8BA2613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" y="0"/>
            <a:ext cx="12115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34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487DD95-2C35-9745-B918-2CA7EE9D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24"/>
            <a:ext cx="12192000" cy="67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8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A2E48E5-1022-D74D-B99D-E55321D9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68"/>
            <a:ext cx="12192000" cy="66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490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8DEA880-88E6-FC44-9695-B4EB550E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9"/>
            <a:ext cx="12192000" cy="66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78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316307E-CE87-4C48-8CFE-7AC91237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1"/>
            <a:ext cx="12192000" cy="68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15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E6C2A4-ECB7-4947-A934-20164AE3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1" y="0"/>
            <a:ext cx="12109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307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35DE5C3-A2F7-1042-9273-01DC0EA5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8" y="0"/>
            <a:ext cx="1190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4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Supervised </a:t>
            </a:r>
            <a:r>
              <a:rPr spc="-360" dirty="0"/>
              <a:t>vs </a:t>
            </a:r>
            <a:r>
              <a:rPr spc="-215" dirty="0"/>
              <a:t>Unsupervised</a:t>
            </a:r>
            <a:r>
              <a:rPr spc="-45" dirty="0"/>
              <a:t> </a:t>
            </a:r>
            <a:r>
              <a:rPr spc="-22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67603" y="1076452"/>
            <a:ext cx="4178300" cy="338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0" dirty="0">
                <a:latin typeface="Arial"/>
                <a:cs typeface="Arial"/>
              </a:rPr>
              <a:t>Unsupervised</a:t>
            </a:r>
            <a:r>
              <a:rPr sz="2800" b="1" spc="-150" dirty="0">
                <a:latin typeface="Arial"/>
                <a:cs typeface="Arial"/>
              </a:rPr>
              <a:t> </a:t>
            </a:r>
            <a:r>
              <a:rPr sz="2800" b="1" spc="-235" dirty="0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spc="-195" dirty="0">
                <a:latin typeface="Arial"/>
                <a:cs typeface="Arial"/>
              </a:rPr>
              <a:t>Just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sz="2800" spc="-85" dirty="0">
                <a:latin typeface="Arial"/>
                <a:cs typeface="Arial"/>
              </a:rPr>
              <a:t>no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labels!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Arial"/>
              <a:cs typeface="Arial"/>
            </a:endParaRPr>
          </a:p>
          <a:p>
            <a:pPr marL="12700" marR="5080">
              <a:lnSpc>
                <a:spcPts val="3000"/>
              </a:lnSpc>
            </a:pPr>
            <a:r>
              <a:rPr sz="2800" b="1" spc="-185" dirty="0">
                <a:latin typeface="Arial"/>
                <a:cs typeface="Arial"/>
              </a:rPr>
              <a:t>Goal</a:t>
            </a:r>
            <a:r>
              <a:rPr sz="2800" spc="-18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165" dirty="0">
                <a:latin typeface="Arial"/>
                <a:cs typeface="Arial"/>
              </a:rPr>
              <a:t>some </a:t>
            </a:r>
            <a:r>
              <a:rPr sz="2800" spc="-85" dirty="0">
                <a:latin typeface="Arial"/>
                <a:cs typeface="Arial"/>
              </a:rPr>
              <a:t>underlying  hidden </a:t>
            </a:r>
            <a:r>
              <a:rPr sz="2800" i="1" spc="-80" dirty="0">
                <a:latin typeface="Arial"/>
                <a:cs typeface="Arial"/>
              </a:rPr>
              <a:t>structure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42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984" y="2389631"/>
            <a:ext cx="5894832" cy="3672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3850" y="1165859"/>
            <a:ext cx="323405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213995">
              <a:lnSpc>
                <a:spcPts val="3790"/>
              </a:lnSpc>
              <a:spcBef>
                <a:spcPts val="265"/>
              </a:spcBef>
            </a:pPr>
            <a:r>
              <a:rPr sz="3200" spc="-160" dirty="0">
                <a:latin typeface="Arial"/>
                <a:cs typeface="Arial"/>
              </a:rPr>
              <a:t>Feature Learning  </a:t>
            </a:r>
            <a:r>
              <a:rPr sz="3200" spc="-140" dirty="0">
                <a:latin typeface="Arial"/>
                <a:cs typeface="Arial"/>
              </a:rPr>
              <a:t>(e.g.</a:t>
            </a:r>
            <a:r>
              <a:rPr sz="3200" spc="-240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autoencoders)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7603" y="5055867"/>
            <a:ext cx="4839335" cy="12217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365"/>
              </a:spcBef>
            </a:pPr>
            <a:r>
              <a:rPr sz="2800" b="1" spc="-240" dirty="0">
                <a:latin typeface="Arial"/>
                <a:cs typeface="Arial"/>
              </a:rPr>
              <a:t>Examples</a:t>
            </a:r>
            <a:r>
              <a:rPr sz="2800" spc="-240" dirty="0">
                <a:latin typeface="Arial"/>
                <a:cs typeface="Arial"/>
              </a:rPr>
              <a:t>: </a:t>
            </a:r>
            <a:r>
              <a:rPr sz="2800" spc="-120" dirty="0">
                <a:latin typeface="Arial"/>
                <a:cs typeface="Arial"/>
              </a:rPr>
              <a:t>Clustering,  </a:t>
            </a:r>
            <a:r>
              <a:rPr sz="2800" spc="-75" dirty="0">
                <a:latin typeface="Arial"/>
                <a:cs typeface="Arial"/>
              </a:rPr>
              <a:t>dimensionality </a:t>
            </a:r>
            <a:r>
              <a:rPr sz="2800" spc="-65" dirty="0">
                <a:latin typeface="Arial"/>
                <a:cs typeface="Arial"/>
              </a:rPr>
              <a:t>reduction,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feature  </a:t>
            </a:r>
            <a:r>
              <a:rPr sz="2800" spc="-90" dirty="0">
                <a:latin typeface="Arial"/>
                <a:cs typeface="Arial"/>
              </a:rPr>
              <a:t>learning, density </a:t>
            </a:r>
            <a:r>
              <a:rPr sz="2800" spc="-70" dirty="0">
                <a:latin typeface="Arial"/>
                <a:cs typeface="Arial"/>
              </a:rPr>
              <a:t>estimation,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CB4B516-4850-F14B-BA40-B2B21013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4" y="0"/>
            <a:ext cx="12013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875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8B7C17-982D-B348-91FE-C826E1EC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1" y="0"/>
            <a:ext cx="1181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77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E450AA-56EC-244A-B9AA-66D50BDE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44"/>
            <a:ext cx="12192000" cy="674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223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AEAA68-A1BB-5747-816A-89DE71CB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5" y="0"/>
            <a:ext cx="11516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5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15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Supervised </a:t>
            </a:r>
            <a:r>
              <a:rPr spc="-360" dirty="0"/>
              <a:t>vs </a:t>
            </a:r>
            <a:r>
              <a:rPr spc="-215" dirty="0"/>
              <a:t>Unsupervised</a:t>
            </a:r>
            <a:r>
              <a:rPr spc="-45" dirty="0"/>
              <a:t> </a:t>
            </a:r>
            <a:r>
              <a:rPr spc="-22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3506" y="1076452"/>
            <a:ext cx="10223500" cy="517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6230">
              <a:lnSpc>
                <a:spcPts val="3220"/>
              </a:lnSpc>
              <a:spcBef>
                <a:spcPts val="100"/>
              </a:spcBef>
            </a:pPr>
            <a:r>
              <a:rPr sz="2800" b="1" spc="-220" dirty="0">
                <a:latin typeface="Arial"/>
                <a:cs typeface="Arial"/>
              </a:rPr>
              <a:t>Unsupervised</a:t>
            </a:r>
            <a:r>
              <a:rPr sz="2800" b="1" spc="-150" dirty="0">
                <a:latin typeface="Arial"/>
                <a:cs typeface="Arial"/>
              </a:rPr>
              <a:t> </a:t>
            </a:r>
            <a:r>
              <a:rPr sz="2800" b="1" spc="-235" dirty="0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700"/>
              </a:lnSpc>
            </a:pPr>
            <a:r>
              <a:rPr sz="3200" spc="-135" dirty="0">
                <a:latin typeface="Arial"/>
                <a:cs typeface="Arial"/>
              </a:rPr>
              <a:t>Density</a:t>
            </a:r>
            <a:r>
              <a:rPr sz="3200" spc="-170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Estimation</a:t>
            </a:r>
            <a:endParaRPr sz="3200">
              <a:latin typeface="Arial"/>
              <a:cs typeface="Arial"/>
            </a:endParaRPr>
          </a:p>
          <a:p>
            <a:pPr marL="5396230">
              <a:lnSpc>
                <a:spcPct val="100000"/>
              </a:lnSpc>
              <a:spcBef>
                <a:spcPts val="1070"/>
              </a:spcBef>
            </a:pPr>
            <a:r>
              <a:rPr sz="2800" b="1" spc="-130" dirty="0">
                <a:latin typeface="Arial"/>
                <a:cs typeface="Arial"/>
              </a:rPr>
              <a:t>Data</a:t>
            </a:r>
            <a:r>
              <a:rPr sz="2800" spc="-130" dirty="0">
                <a:latin typeface="Arial"/>
                <a:cs typeface="Arial"/>
              </a:rPr>
              <a:t>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5396230">
              <a:lnSpc>
                <a:spcPct val="100000"/>
              </a:lnSpc>
              <a:spcBef>
                <a:spcPts val="745"/>
              </a:spcBef>
            </a:pPr>
            <a:r>
              <a:rPr sz="2800" spc="-195" dirty="0">
                <a:latin typeface="Arial"/>
                <a:cs typeface="Arial"/>
              </a:rPr>
              <a:t>Just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sz="2800" spc="-85" dirty="0">
                <a:latin typeface="Arial"/>
                <a:cs typeface="Arial"/>
              </a:rPr>
              <a:t>no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labels!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Arial"/>
              <a:cs typeface="Arial"/>
            </a:endParaRPr>
          </a:p>
          <a:p>
            <a:pPr marL="5396230" marR="666115">
              <a:lnSpc>
                <a:spcPts val="3000"/>
              </a:lnSpc>
            </a:pPr>
            <a:r>
              <a:rPr sz="2800" b="1" spc="-185" dirty="0">
                <a:latin typeface="Arial"/>
                <a:cs typeface="Arial"/>
              </a:rPr>
              <a:t>Goal</a:t>
            </a:r>
            <a:r>
              <a:rPr sz="2800" spc="-185" dirty="0">
                <a:latin typeface="Arial"/>
                <a:cs typeface="Arial"/>
              </a:rPr>
              <a:t>: </a:t>
            </a:r>
            <a:r>
              <a:rPr sz="2800" spc="-170" dirty="0">
                <a:latin typeface="Arial"/>
                <a:cs typeface="Arial"/>
              </a:rPr>
              <a:t>Learn </a:t>
            </a:r>
            <a:r>
              <a:rPr sz="2800" spc="-165" dirty="0">
                <a:latin typeface="Arial"/>
                <a:cs typeface="Arial"/>
              </a:rPr>
              <a:t>some </a:t>
            </a:r>
            <a:r>
              <a:rPr sz="2800" spc="-85" dirty="0">
                <a:latin typeface="Arial"/>
                <a:cs typeface="Arial"/>
              </a:rPr>
              <a:t>underlying  hidden </a:t>
            </a:r>
            <a:r>
              <a:rPr sz="2800" i="1" spc="-80" dirty="0">
                <a:latin typeface="Arial"/>
                <a:cs typeface="Arial"/>
              </a:rPr>
              <a:t>structure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42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00">
              <a:latin typeface="Arial"/>
              <a:cs typeface="Arial"/>
            </a:endParaRPr>
          </a:p>
          <a:p>
            <a:pPr marL="5396230" marR="5080">
              <a:lnSpc>
                <a:spcPts val="3000"/>
              </a:lnSpc>
            </a:pPr>
            <a:r>
              <a:rPr sz="2800" b="1" spc="-240" dirty="0">
                <a:latin typeface="Arial"/>
                <a:cs typeface="Arial"/>
              </a:rPr>
              <a:t>Examples</a:t>
            </a:r>
            <a:r>
              <a:rPr sz="2800" spc="-240" dirty="0">
                <a:latin typeface="Arial"/>
                <a:cs typeface="Arial"/>
              </a:rPr>
              <a:t>: </a:t>
            </a:r>
            <a:r>
              <a:rPr sz="2800" spc="-120" dirty="0">
                <a:latin typeface="Arial"/>
                <a:cs typeface="Arial"/>
              </a:rPr>
              <a:t>Clustering,  </a:t>
            </a:r>
            <a:r>
              <a:rPr sz="2800" spc="-75" dirty="0">
                <a:latin typeface="Arial"/>
                <a:cs typeface="Arial"/>
              </a:rPr>
              <a:t>dimensionality </a:t>
            </a:r>
            <a:r>
              <a:rPr sz="2800" spc="-65" dirty="0">
                <a:latin typeface="Arial"/>
                <a:cs typeface="Arial"/>
              </a:rPr>
              <a:t>reduction,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feature  </a:t>
            </a:r>
            <a:r>
              <a:rPr sz="2800" spc="-90" dirty="0">
                <a:latin typeface="Arial"/>
                <a:cs typeface="Arial"/>
              </a:rPr>
              <a:t>learning, density </a:t>
            </a:r>
            <a:r>
              <a:rPr sz="2800" spc="-70" dirty="0">
                <a:latin typeface="Arial"/>
                <a:cs typeface="Arial"/>
              </a:rPr>
              <a:t>estimation,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168" y="6146291"/>
            <a:ext cx="18268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5" dirty="0">
                <a:solidFill>
                  <a:srgbClr val="999999"/>
                </a:solidFill>
                <a:latin typeface="Arial"/>
                <a:cs typeface="Arial"/>
              </a:rPr>
              <a:t>Images </a:t>
            </a:r>
            <a:r>
              <a:rPr sz="800" spc="5" dirty="0">
                <a:solidFill>
                  <a:srgbClr val="0563C1"/>
                </a:solidFill>
                <a:latin typeface="Arial"/>
                <a:cs typeface="Arial"/>
              </a:rPr>
              <a:t>left </a:t>
            </a:r>
            <a:r>
              <a:rPr sz="800" spc="-40" dirty="0">
                <a:solidFill>
                  <a:srgbClr val="999999"/>
                </a:solidFill>
                <a:latin typeface="Arial"/>
                <a:cs typeface="Arial"/>
              </a:rPr>
              <a:t>and </a:t>
            </a:r>
            <a:r>
              <a:rPr sz="800" spc="-10" dirty="0">
                <a:solidFill>
                  <a:srgbClr val="0563C1"/>
                </a:solidFill>
                <a:latin typeface="Arial"/>
                <a:cs typeface="Arial"/>
              </a:rPr>
              <a:t>right </a:t>
            </a:r>
            <a:r>
              <a:rPr sz="800" spc="-35" dirty="0">
                <a:solidFill>
                  <a:srgbClr val="999999"/>
                </a:solidFill>
                <a:latin typeface="Arial"/>
                <a:cs typeface="Arial"/>
              </a:rPr>
              <a:t>are </a:t>
            </a:r>
            <a:r>
              <a:rPr sz="800" spc="-120" dirty="0">
                <a:solidFill>
                  <a:srgbClr val="0563C1"/>
                </a:solidFill>
                <a:latin typeface="Arial"/>
                <a:cs typeface="Arial"/>
              </a:rPr>
              <a:t>CC0 </a:t>
            </a:r>
            <a:r>
              <a:rPr sz="800" spc="-25" dirty="0">
                <a:solidFill>
                  <a:srgbClr val="0563C1"/>
                </a:solidFill>
                <a:latin typeface="Arial"/>
                <a:cs typeface="Arial"/>
              </a:rPr>
              <a:t>public</a:t>
            </a:r>
            <a:r>
              <a:rPr sz="800" spc="-10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800" spc="-30" dirty="0">
                <a:solidFill>
                  <a:srgbClr val="0563C1"/>
                </a:solidFill>
                <a:latin typeface="Arial"/>
                <a:cs typeface="Arial"/>
              </a:rPr>
              <a:t>domain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3672" y="2606039"/>
            <a:ext cx="2374391" cy="1883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3448" y="2444495"/>
            <a:ext cx="2648712" cy="2164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11536</TotalTime>
  <Words>1609</Words>
  <Application>Microsoft Macintosh PowerPoint</Application>
  <PresentationFormat>Widescreen</PresentationFormat>
  <Paragraphs>276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 Theme</vt:lpstr>
      <vt:lpstr>ECE 884 Deep Learning</vt:lpstr>
      <vt:lpstr>Review of last lecture</vt:lpstr>
      <vt:lpstr>Today’s lecture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Discriminative vs Generative Models</vt:lpstr>
      <vt:lpstr>Discriminative vs Generative Models</vt:lpstr>
      <vt:lpstr>Discriminative vs Generative Models</vt:lpstr>
      <vt:lpstr>Discriminative vs Generative Models</vt:lpstr>
      <vt:lpstr>Discriminative vs Generative Models</vt:lpstr>
      <vt:lpstr>Discriminative vs Generative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Taxonomy of Generative Models</vt:lpstr>
      <vt:lpstr>Taxonomy of Generative Models</vt:lpstr>
      <vt:lpstr>Autoregressive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Autoencoders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Variational Autoencoders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706</cp:revision>
  <dcterms:created xsi:type="dcterms:W3CDTF">2021-01-18T23:49:29Z</dcterms:created>
  <dcterms:modified xsi:type="dcterms:W3CDTF">2021-04-13T14:10:10Z</dcterms:modified>
</cp:coreProperties>
</file>